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2"/>
  </p:notesMasterIdLst>
  <p:handoutMasterIdLst>
    <p:handoutMasterId r:id="rId23"/>
  </p:handoutMasterIdLst>
  <p:sldIdLst>
    <p:sldId id="506" r:id="rId2"/>
    <p:sldId id="527" r:id="rId3"/>
    <p:sldId id="534" r:id="rId4"/>
    <p:sldId id="535" r:id="rId5"/>
    <p:sldId id="538" r:id="rId6"/>
    <p:sldId id="536" r:id="rId7"/>
    <p:sldId id="519" r:id="rId8"/>
    <p:sldId id="520" r:id="rId9"/>
    <p:sldId id="533" r:id="rId10"/>
    <p:sldId id="518" r:id="rId11"/>
    <p:sldId id="541" r:id="rId12"/>
    <p:sldId id="516" r:id="rId13"/>
    <p:sldId id="540" r:id="rId14"/>
    <p:sldId id="531" r:id="rId15"/>
    <p:sldId id="528" r:id="rId16"/>
    <p:sldId id="517" r:id="rId17"/>
    <p:sldId id="530" r:id="rId18"/>
    <p:sldId id="529" r:id="rId19"/>
    <p:sldId id="532" r:id="rId20"/>
    <p:sldId id="539" r:id="rId21"/>
  </p:sldIdLst>
  <p:sldSz cx="9144000" cy="5143500" type="screen16x9"/>
  <p:notesSz cx="6858000" cy="9926638"/>
  <p:defaultTextStyle>
    <a:defPPr>
      <a:defRPr lang="ru-RU"/>
    </a:defPPr>
    <a:lvl1pPr marL="0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53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A5F"/>
    <a:srgbClr val="D2DEEF"/>
    <a:srgbClr val="31964A"/>
    <a:srgbClr val="004926"/>
    <a:srgbClr val="329449"/>
    <a:srgbClr val="1F4D77"/>
    <a:srgbClr val="344554"/>
    <a:srgbClr val="2E75B6"/>
    <a:srgbClr val="20C6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867" autoAdjust="0"/>
    <p:restoredTop sz="98537" autoAdjust="0"/>
  </p:normalViewPr>
  <p:slideViewPr>
    <p:cSldViewPr snapToGrid="0">
      <p:cViewPr varScale="1">
        <p:scale>
          <a:sx n="148" d="100"/>
          <a:sy n="148" d="100"/>
        </p:scale>
        <p:origin x="750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4058681756377493E-2"/>
          <c:y val="3.9172931508929955E-2"/>
          <c:w val="0.94162038576700613"/>
          <c:h val="0.8472302848046098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8E40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D29-4807-9B45-F633D3B8BE80}"/>
              </c:ext>
            </c:extLst>
          </c:dPt>
          <c:dPt>
            <c:idx val="1"/>
            <c:invertIfNegative val="0"/>
            <c:bubble3D val="0"/>
            <c:spPr>
              <a:solidFill>
                <a:srgbClr val="008E4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4D29-4807-9B45-F633D3B8BE80}"/>
              </c:ext>
            </c:extLst>
          </c:dPt>
          <c:dPt>
            <c:idx val="2"/>
            <c:invertIfNegative val="0"/>
            <c:bubble3D val="0"/>
            <c:spPr>
              <a:solidFill>
                <a:srgbClr val="008E4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4-4D29-4807-9B45-F633D3B8BE80}"/>
              </c:ext>
            </c:extLst>
          </c:dPt>
          <c:dPt>
            <c:idx val="3"/>
            <c:invertIfNegative val="0"/>
            <c:bubble3D val="0"/>
            <c:spPr>
              <a:solidFill>
                <a:srgbClr val="008E4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6-4D29-4807-9B45-F633D3B8BE80}"/>
              </c:ext>
            </c:extLst>
          </c:dPt>
          <c:dPt>
            <c:idx val="4"/>
            <c:invertIfNegative val="0"/>
            <c:bubble3D val="0"/>
            <c:spPr>
              <a:solidFill>
                <a:srgbClr val="003E6C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8-4D29-4807-9B45-F633D3B8BE80}"/>
              </c:ext>
            </c:extLst>
          </c:dPt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Лист1!$B$2:$B$5</c:f>
              <c:numCache>
                <c:formatCode>0.00</c:formatCode>
                <c:ptCount val="4"/>
                <c:pt idx="0" formatCode="General">
                  <c:v>484.1</c:v>
                </c:pt>
                <c:pt idx="1">
                  <c:v>481.1</c:v>
                </c:pt>
                <c:pt idx="2" formatCode="General">
                  <c:v>439.6</c:v>
                </c:pt>
                <c:pt idx="3" formatCode="General">
                  <c:v>500.3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4D29-4807-9B45-F633D3B8BE8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numRef>
              <c:f>Лист1!$A$2:$A$5</c:f>
              <c:numCache>
                <c:formatCode>General</c:formatCode>
                <c:ptCount val="4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  <c:pt idx="3">
                  <c:v>2020</c:v>
                </c:pt>
              </c:numCache>
            </c:numRef>
          </c:cat>
          <c:val>
            <c:numRef>
              <c:f>Лист1!$C$2:$C$5</c:f>
              <c:numCache>
                <c:formatCode>General</c:formatCode>
                <c:ptCount val="4"/>
                <c:pt idx="0" formatCode="0.0">
                  <c:v>19.100000000000001</c:v>
                </c:pt>
                <c:pt idx="1">
                  <c:v>34.200000000000003</c:v>
                </c:pt>
                <c:pt idx="2">
                  <c:v>38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100"/>
        <c:axId val="342124288"/>
        <c:axId val="342126248"/>
      </c:barChart>
      <c:catAx>
        <c:axId val="342124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/>
          <a:lstStyle/>
          <a:p>
            <a:pPr>
              <a:defRPr sz="1800">
                <a:latin typeface="Century Gothic" panose="020B0502020202020204" pitchFamily="34" charset="0"/>
                <a:cs typeface="Times New Roman" pitchFamily="18" charset="0"/>
              </a:defRPr>
            </a:pPr>
            <a:endParaRPr lang="ru-RU"/>
          </a:p>
        </c:txPr>
        <c:crossAx val="342126248"/>
        <c:crosses val="autoZero"/>
        <c:auto val="1"/>
        <c:lblAlgn val="ctr"/>
        <c:lblOffset val="20"/>
        <c:noMultiLvlLbl val="0"/>
      </c:catAx>
      <c:valAx>
        <c:axId val="342126248"/>
        <c:scaling>
          <c:orientation val="minMax"/>
          <c:max val="70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342124288"/>
        <c:crosses val="autoZero"/>
        <c:crossBetween val="between"/>
        <c:majorUnit val="100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Объем инвестиций в основной капитал (без субъектов малого предпринимательства и объема инвестиций, не наблюдаемых прямыми статистическими методами) за счет средств федерального бюджета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Лист1!$B$1:$D$1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80253.2</c:v>
                </c:pt>
                <c:pt idx="1">
                  <c:v>85000.9</c:v>
                </c:pt>
                <c:pt idx="2">
                  <c:v>51774.7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Объем инвестиций в основной капитал (без субъектов малого предпринимательства и объема инвестиций, не наблюдаемых прямыми статистическими методами) инвестиций инфраструктурных монополий (федеральные проекты)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Лист1!$B$1:$D$1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75359.5</c:v>
                </c:pt>
                <c:pt idx="1">
                  <c:v>80948.299999999988</c:v>
                </c:pt>
                <c:pt idx="2">
                  <c:v>64235.802000000003</c:v>
                </c:pt>
              </c:numCache>
            </c:numRef>
          </c:val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Частные вложения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Лист1!$B$1:$D$1</c:f>
              <c:strCach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347630.3</c:v>
                </c:pt>
                <c:pt idx="1">
                  <c:v>349367.80000000005</c:v>
                </c:pt>
                <c:pt idx="2">
                  <c:v>361624.49800000002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342127424"/>
        <c:axId val="342127816"/>
      </c:barChart>
      <c:catAx>
        <c:axId val="342127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ru-RU"/>
          </a:p>
        </c:txPr>
        <c:crossAx val="342127816"/>
        <c:crosses val="autoZero"/>
        <c:auto val="1"/>
        <c:lblAlgn val="ctr"/>
        <c:lblOffset val="100"/>
        <c:noMultiLvlLbl val="0"/>
      </c:catAx>
      <c:valAx>
        <c:axId val="3421278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2127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852" y="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B5E45D-F5A8-4F92-BABE-16EBD04B87BC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852" y="9429750"/>
            <a:ext cx="2972547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5D9854-DD82-4E20-8149-52826EDBB7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7183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1"/>
            <a:ext cx="2971800" cy="498055"/>
          </a:xfrm>
          <a:prstGeom prst="rect">
            <a:avLst/>
          </a:prstGeom>
        </p:spPr>
        <p:txBody>
          <a:bodyPr vert="horz" lIns="95504" tIns="47750" rIns="95504" bIns="47750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8" y="1"/>
            <a:ext cx="2971800" cy="498055"/>
          </a:xfrm>
          <a:prstGeom prst="rect">
            <a:avLst/>
          </a:prstGeom>
        </p:spPr>
        <p:txBody>
          <a:bodyPr vert="horz" lIns="95504" tIns="47750" rIns="95504" bIns="47750" rtlCol="0"/>
          <a:lstStyle>
            <a:lvl1pPr algn="r">
              <a:defRPr sz="1300"/>
            </a:lvl1pPr>
          </a:lstStyle>
          <a:p>
            <a:fld id="{7CF02899-9754-4C39-9885-2E151C417140}" type="datetimeFigureOut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0850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04" tIns="47750" rIns="95504" bIns="4775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777196"/>
            <a:ext cx="5486400" cy="3908613"/>
          </a:xfrm>
          <a:prstGeom prst="rect">
            <a:avLst/>
          </a:prstGeom>
        </p:spPr>
        <p:txBody>
          <a:bodyPr vert="horz" lIns="95504" tIns="47750" rIns="95504" bIns="4775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6" y="9428590"/>
            <a:ext cx="2971800" cy="498055"/>
          </a:xfrm>
          <a:prstGeom prst="rect">
            <a:avLst/>
          </a:prstGeom>
        </p:spPr>
        <p:txBody>
          <a:bodyPr vert="horz" lIns="95504" tIns="47750" rIns="95504" bIns="47750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8" y="9428590"/>
            <a:ext cx="2971800" cy="498055"/>
          </a:xfrm>
          <a:prstGeom prst="rect">
            <a:avLst/>
          </a:prstGeom>
        </p:spPr>
        <p:txBody>
          <a:bodyPr vert="horz" lIns="95504" tIns="47750" rIns="95504" bIns="47750" rtlCol="0" anchor="b"/>
          <a:lstStyle>
            <a:lvl1pPr algn="r">
              <a:defRPr sz="1300"/>
            </a:lvl1pPr>
          </a:lstStyle>
          <a:p>
            <a:fld id="{15ABAB09-A9FC-48B2-AB9C-DAC2C1D454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63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1pPr>
    <a:lvl2pPr marL="389626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2pPr>
    <a:lvl3pPr marL="779252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3pPr>
    <a:lvl4pPr marL="1168878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4pPr>
    <a:lvl5pPr marL="1558503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5pPr>
    <a:lvl6pPr marL="1948129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6pPr>
    <a:lvl7pPr marL="2337755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7pPr>
    <a:lvl8pPr marL="2727381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8pPr>
    <a:lvl9pPr marL="3117007" algn="l" defTabSz="779252" rtl="0" eaLnBrk="1" latinLnBrk="0" hangingPunct="1">
      <a:defRPr sz="102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0850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4636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08097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0850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614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38150" y="1235075"/>
            <a:ext cx="5921375" cy="3330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07145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0850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7100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5613" y="1238250"/>
            <a:ext cx="5943600" cy="3343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9703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0850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51841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0850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628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0850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5222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0850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5532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5613" y="1238250"/>
            <a:ext cx="5943600" cy="33432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9893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0850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8491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0850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2117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0850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520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0850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5553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0850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8971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0850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8331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0850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5738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450850" y="1241425"/>
            <a:ext cx="595630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ABAB09-A9FC-48B2-AB9C-DAC2C1D4542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6038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7EE38-5DD8-48AF-98BA-7C31274C384F}" type="datetime1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048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A84E2D-35E0-40A5-A826-8522517AC4BF}" type="datetime1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599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7D4296-0FA9-4FE5-B085-6A696C6AEF96}" type="datetime1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913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66BE-9E89-494B-939B-FF156B666716}" type="datetime1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9564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492133-A8D0-4466-BB4C-1D7C9B9F3E9F}" type="datetime1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79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288AE-379D-49CA-8202-B5B0A9F75E14}" type="datetime1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7844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7CAD9-FD2C-4204-BD24-45F2A0A2A89F}" type="datetime1">
              <a:rPr lang="ru-RU" smtClean="0"/>
              <a:pPr/>
              <a:t>18.03.2021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8606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8E394-9A3A-41C6-AB07-5FCA94F44A01}" type="datetime1">
              <a:rPr lang="ru-RU" smtClean="0"/>
              <a:pPr/>
              <a:t>18.03.2021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00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B9D07-3C0F-492B-AD99-CC85C8482C91}" type="datetime1">
              <a:rPr lang="ru-RU" smtClean="0"/>
              <a:pPr/>
              <a:t>18.03.2021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818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FC8201-1524-4270-BAE8-089D1F0DADA0}" type="datetime1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211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CFFD09-9DAC-403F-AB65-3D0E6E8DC272}" type="datetime1">
              <a:rPr lang="ru-RU" smtClean="0"/>
              <a:pPr/>
              <a:t>18.03.2021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18BF2-74DD-4A87-A2F6-B231830FF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7236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892BC-FB33-4140-9741-8C3A86A4C972}" type="datetime1">
              <a:rPr lang="ru-RU" smtClean="0"/>
              <a:pPr/>
              <a:t>18.03.2021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D18BF2-74DD-4A87-A2F6-B231830FFEC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079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3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emf"/><Relationship Id="rId9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Вурочные\ПРОЕКТ 9\Департамент Развития\Презентация 28 Информ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92" y="-2196"/>
            <a:ext cx="9145192" cy="5145511"/>
          </a:xfrm>
          <a:prstGeom prst="rect">
            <a:avLst/>
          </a:prstGeom>
          <a:noFill/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14" y="349350"/>
            <a:ext cx="2248418" cy="58242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3431" y="4338587"/>
            <a:ext cx="584056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>
                <a:solidFill>
                  <a:schemeClr val="bg1"/>
                </a:solidFill>
                <a:latin typeface="Muller Medium" pitchFamily="50" charset="-52"/>
              </a:rPr>
              <a:t>Шишмарева </a:t>
            </a:r>
            <a:r>
              <a:rPr lang="ru-RU" sz="1400" dirty="0" smtClean="0">
                <a:solidFill>
                  <a:schemeClr val="bg1"/>
                </a:solidFill>
                <a:latin typeface="Muller Medium" pitchFamily="50" charset="-52"/>
              </a:rPr>
              <a:t>Анастасия Анатольевна </a:t>
            </a:r>
          </a:p>
          <a:p>
            <a:pPr algn="r"/>
            <a:r>
              <a:rPr lang="ru-RU" sz="1400" dirty="0" smtClean="0">
                <a:solidFill>
                  <a:schemeClr val="bg1"/>
                </a:solidFill>
                <a:latin typeface="Muller Light" pitchFamily="50" charset="-52"/>
              </a:rPr>
              <a:t>заместитель </a:t>
            </a:r>
            <a:r>
              <a:rPr lang="ru-RU" sz="1400" dirty="0">
                <a:solidFill>
                  <a:schemeClr val="bg1"/>
                </a:solidFill>
                <a:latin typeface="Muller Light" pitchFamily="50" charset="-52"/>
              </a:rPr>
              <a:t>руководителя департамента </a:t>
            </a:r>
            <a:r>
              <a:rPr lang="ru-RU" sz="1400" dirty="0" smtClean="0">
                <a:solidFill>
                  <a:schemeClr val="bg1"/>
                </a:solidFill>
                <a:latin typeface="Muller Light" pitchFamily="50" charset="-52"/>
              </a:rPr>
              <a:t>инвестиций и </a:t>
            </a:r>
            <a:r>
              <a:rPr lang="ru-RU" sz="1400" dirty="0">
                <a:solidFill>
                  <a:schemeClr val="bg1"/>
                </a:solidFill>
                <a:latin typeface="Muller Light" pitchFamily="50" charset="-52"/>
              </a:rPr>
              <a:t>развития малого и </a:t>
            </a:r>
            <a:r>
              <a:rPr lang="ru-RU" sz="1400" dirty="0" smtClean="0">
                <a:solidFill>
                  <a:schemeClr val="bg1"/>
                </a:solidFill>
                <a:latin typeface="Muller Light" pitchFamily="50" charset="-52"/>
              </a:rPr>
              <a:t>среднего </a:t>
            </a:r>
            <a:r>
              <a:rPr lang="ru-RU" sz="1400" dirty="0">
                <a:solidFill>
                  <a:schemeClr val="bg1"/>
                </a:solidFill>
                <a:latin typeface="Muller Light" pitchFamily="50" charset="-52"/>
              </a:rPr>
              <a:t>предпринимательства Краснодарского края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192" y="4554031"/>
            <a:ext cx="15537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Medium"/>
              </a:defRPr>
            </a:lvl1pPr>
          </a:lstStyle>
          <a:p>
            <a:r>
              <a:rPr lang="ru-RU" dirty="0">
                <a:latin typeface="Muller Light" pitchFamily="50" charset="-52"/>
              </a:rPr>
              <a:t>г. </a:t>
            </a:r>
            <a:r>
              <a:rPr lang="ru-RU" dirty="0" smtClean="0">
                <a:latin typeface="Muller Light" pitchFamily="50" charset="-52"/>
              </a:rPr>
              <a:t>Краснодар, </a:t>
            </a:r>
            <a:r>
              <a:rPr lang="ru-RU" dirty="0">
                <a:latin typeface="Muller Light" pitchFamily="50" charset="-52"/>
              </a:rPr>
              <a:t/>
            </a:r>
            <a:br>
              <a:rPr lang="ru-RU" dirty="0">
                <a:latin typeface="Muller Light" pitchFamily="50" charset="-52"/>
              </a:rPr>
            </a:br>
            <a:r>
              <a:rPr lang="ru-RU" dirty="0" smtClean="0">
                <a:latin typeface="Muller Light" pitchFamily="50" charset="-52"/>
              </a:rPr>
              <a:t>18 марта 2021 </a:t>
            </a:r>
            <a:r>
              <a:rPr lang="ru-RU" dirty="0">
                <a:latin typeface="Muller Light" pitchFamily="50" charset="-52"/>
              </a:rPr>
              <a:t>г.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5672" y="1465630"/>
            <a:ext cx="7401876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Bold" pitchFamily="50" charset="-52"/>
                <a:cs typeface="Segoe UI" pitchFamily="34" charset="0"/>
              </a:rPr>
              <a:t>О реализации инвестиционной политики</a:t>
            </a:r>
            <a:b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Bold" pitchFamily="50" charset="-52"/>
                <a:cs typeface="Segoe UI" pitchFamily="34" charset="0"/>
              </a:rPr>
            </a:br>
            <a:r>
              <a:rPr lang="ru-RU" sz="4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Bold" pitchFamily="50" charset="-52"/>
                <a:cs typeface="Segoe UI" pitchFamily="34" charset="0"/>
              </a:rPr>
              <a:t>в Краснодарском крае</a:t>
            </a:r>
          </a:p>
        </p:txBody>
      </p:sp>
    </p:spTree>
    <p:extLst>
      <p:ext uri="{BB962C8B-B14F-4D97-AF65-F5344CB8AC3E}">
        <p14:creationId xmlns:p14="http://schemas.microsoft.com/office/powerpoint/2010/main" val="379714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" y="2137"/>
            <a:ext cx="7463307" cy="7074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08910" y="5377"/>
            <a:ext cx="67130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2000" b="1" dirty="0">
                <a:solidFill>
                  <a:srgbClr val="344554"/>
                </a:solidFill>
                <a:latin typeface="Muller Bold" pitchFamily="50" charset="-52"/>
              </a:rPr>
              <a:t>С</a:t>
            </a:r>
            <a:r>
              <a:rPr lang="ru-RU" sz="2000" b="1" dirty="0" smtClean="0">
                <a:solidFill>
                  <a:srgbClr val="344554"/>
                </a:solidFill>
                <a:latin typeface="Muller Bold" pitchFamily="50" charset="-52"/>
              </a:rPr>
              <a:t>овершенствование системы государственной поддержки инвестиционной деятельности в Краснодарском крае </a:t>
            </a:r>
            <a:endParaRPr lang="ru-RU" sz="2000" b="1" dirty="0">
              <a:solidFill>
                <a:srgbClr val="344554"/>
              </a:solidFill>
              <a:latin typeface="Muller Bold" pitchFamily="50" charset="-52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52536" y="1777929"/>
            <a:ext cx="2499286" cy="891583"/>
          </a:xfrm>
          <a:prstGeom prst="roundRect">
            <a:avLst/>
          </a:prstGeom>
          <a:solidFill>
            <a:srgbClr val="101A5F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Muller Medium" pitchFamily="50" charset="-52"/>
              </a:rPr>
              <a:t>Компенсация </a:t>
            </a:r>
            <a:r>
              <a:rPr lang="ru-RU" sz="1000" dirty="0">
                <a:latin typeface="Muller Medium" pitchFamily="50" charset="-52"/>
              </a:rPr>
              <a:t>инвесторам процентных ставок по кредитам</a:t>
            </a:r>
            <a:r>
              <a:rPr lang="ru-RU" sz="1000" dirty="0">
                <a:latin typeface="Muller Light" pitchFamily="50" charset="-52"/>
              </a:rPr>
              <a:t>, привлеченным в инвестиционных целях, в размере ключевой </a:t>
            </a:r>
            <a:r>
              <a:rPr lang="ru-RU" sz="1000" dirty="0" smtClean="0">
                <a:latin typeface="Muller Light" pitchFamily="50" charset="-52"/>
              </a:rPr>
              <a:t>ставки</a:t>
            </a:r>
            <a:endParaRPr lang="ru-RU" sz="1000" dirty="0">
              <a:latin typeface="Muller Light" pitchFamily="50" charset="-52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873356" y="2669512"/>
            <a:ext cx="2994660" cy="998030"/>
          </a:xfrm>
          <a:prstGeom prst="roundRect">
            <a:avLst/>
          </a:prstGeom>
          <a:solidFill>
            <a:srgbClr val="101A5F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Muller Medium" pitchFamily="50" charset="-52"/>
              </a:rPr>
              <a:t>Компенсация </a:t>
            </a:r>
            <a:r>
              <a:rPr lang="ru-RU" sz="1000" dirty="0">
                <a:latin typeface="Muller Medium" pitchFamily="50" charset="-52"/>
              </a:rPr>
              <a:t>затрат инвесторов</a:t>
            </a:r>
            <a:r>
              <a:rPr lang="ru-RU" sz="1000" dirty="0">
                <a:latin typeface="Muller Light" pitchFamily="50" charset="-52"/>
              </a:rPr>
              <a:t> на создание объектов </a:t>
            </a:r>
            <a:r>
              <a:rPr lang="ru-RU" sz="1000" dirty="0">
                <a:latin typeface="Muller Medium" pitchFamily="50" charset="-52"/>
              </a:rPr>
              <a:t>инфраструктуры</a:t>
            </a:r>
            <a:r>
              <a:rPr lang="ru-RU" sz="1000" dirty="0">
                <a:latin typeface="Muller Light" pitchFamily="50" charset="-52"/>
              </a:rPr>
              <a:t> (транспортной, инженерной, энергетической и коммунальной для новых инвестиционных проектов</a:t>
            </a:r>
            <a:r>
              <a:rPr lang="ru-RU" sz="1000" dirty="0" smtClean="0">
                <a:latin typeface="Muller Light" pitchFamily="50" charset="-52"/>
              </a:rPr>
              <a:t>)</a:t>
            </a:r>
            <a:endParaRPr lang="ru-RU" sz="1000" dirty="0">
              <a:latin typeface="Muller Light" pitchFamily="50" charset="-52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19264" y="2977857"/>
            <a:ext cx="2548890" cy="763100"/>
          </a:xfrm>
          <a:prstGeom prst="roundRect">
            <a:avLst/>
          </a:prstGeom>
          <a:solidFill>
            <a:srgbClr val="101A5F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Muller Medium" pitchFamily="50" charset="-52"/>
              </a:rPr>
              <a:t>Расширение </a:t>
            </a:r>
            <a:r>
              <a:rPr lang="ru-RU" sz="1000" dirty="0">
                <a:latin typeface="Muller Medium" pitchFamily="50" charset="-52"/>
              </a:rPr>
              <a:t>перечня видов деятельности</a:t>
            </a:r>
            <a:r>
              <a:rPr lang="ru-RU" sz="1000" dirty="0">
                <a:latin typeface="Muller Light" pitchFamily="50" charset="-52"/>
              </a:rPr>
              <a:t> для получения </a:t>
            </a:r>
            <a:r>
              <a:rPr lang="ru-RU" sz="1000" dirty="0">
                <a:latin typeface="Muller Medium" pitchFamily="50" charset="-52"/>
              </a:rPr>
              <a:t>инвестиционного налогового вычета </a:t>
            </a:r>
            <a:r>
              <a:rPr lang="ru-RU" sz="1000" dirty="0">
                <a:latin typeface="Muller Light" pitchFamily="50" charset="-52"/>
              </a:rPr>
              <a:t>по налогу на </a:t>
            </a:r>
            <a:r>
              <a:rPr lang="ru-RU" sz="1000" dirty="0" smtClean="0">
                <a:latin typeface="Muller Light" pitchFamily="50" charset="-52"/>
              </a:rPr>
              <a:t>прибыль</a:t>
            </a:r>
            <a:endParaRPr lang="ru-RU" sz="1000" dirty="0">
              <a:latin typeface="Muller Light" pitchFamily="50" charset="-52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104923" y="4277016"/>
            <a:ext cx="2369820" cy="436816"/>
          </a:xfrm>
          <a:prstGeom prst="roundRect">
            <a:avLst/>
          </a:prstGeom>
          <a:solidFill>
            <a:srgbClr val="101A5F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Muller Light" pitchFamily="50" charset="-52"/>
              </a:rPr>
              <a:t>Соглашения </a:t>
            </a:r>
            <a:r>
              <a:rPr lang="ru-RU" sz="1000" dirty="0">
                <a:latin typeface="Muller Light" pitchFamily="50" charset="-52"/>
              </a:rPr>
              <a:t>по защите капитальных вложений </a:t>
            </a:r>
            <a:r>
              <a:rPr lang="ru-RU" sz="1000" dirty="0">
                <a:latin typeface="Muller Medium" pitchFamily="50" charset="-52"/>
              </a:rPr>
              <a:t>(СЗПК</a:t>
            </a:r>
            <a:r>
              <a:rPr lang="ru-RU" sz="1000" dirty="0" smtClean="0">
                <a:latin typeface="Muller Medium" pitchFamily="50" charset="-52"/>
              </a:rPr>
              <a:t>)</a:t>
            </a:r>
            <a:endParaRPr lang="ru-RU" sz="1000" dirty="0">
              <a:latin typeface="Muller Medium" pitchFamily="50" charset="-52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6033376" y="1900768"/>
            <a:ext cx="3101340" cy="436816"/>
          </a:xfrm>
          <a:prstGeom prst="roundRect">
            <a:avLst/>
          </a:prstGeom>
          <a:solidFill>
            <a:srgbClr val="101A5F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Muller Medium" pitchFamily="50" charset="-52"/>
              </a:rPr>
              <a:t></a:t>
            </a:r>
            <a:r>
              <a:rPr lang="ru-RU" sz="1000" dirty="0" smtClean="0">
                <a:latin typeface="Muller Light" pitchFamily="50" charset="-52"/>
              </a:rPr>
              <a:t>Региональный </a:t>
            </a:r>
            <a:r>
              <a:rPr lang="ru-RU" sz="1000" dirty="0">
                <a:latin typeface="Muller Light" pitchFamily="50" charset="-52"/>
              </a:rPr>
              <a:t>инвестиционный проект </a:t>
            </a:r>
            <a:r>
              <a:rPr lang="ru-RU" sz="1000" dirty="0">
                <a:latin typeface="Muller Medium" pitchFamily="50" charset="-52"/>
              </a:rPr>
              <a:t>(РИП)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5305425" y="3901472"/>
            <a:ext cx="2815590" cy="867865"/>
          </a:xfrm>
          <a:prstGeom prst="roundRect">
            <a:avLst/>
          </a:prstGeom>
          <a:solidFill>
            <a:srgbClr val="101A5F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Muller Medium" pitchFamily="50" charset="-52"/>
              </a:rPr>
              <a:t>Льгота </a:t>
            </a:r>
            <a:r>
              <a:rPr lang="ru-RU" sz="1000" dirty="0">
                <a:latin typeface="Muller Medium" pitchFamily="50" charset="-52"/>
              </a:rPr>
              <a:t>по налогу на имущество </a:t>
            </a:r>
            <a:r>
              <a:rPr lang="ru-RU" sz="1000" dirty="0">
                <a:latin typeface="Muller Light" pitchFamily="50" charset="-52"/>
              </a:rPr>
              <a:t>организаций для организаций,  заключивших концессионные соглашения с органом местного самоуправления в сфере образования</a:t>
            </a:r>
          </a:p>
        </p:txBody>
      </p:sp>
      <p:sp>
        <p:nvSpPr>
          <p:cNvPr id="28" name="Стрелка вниз 27"/>
          <p:cNvSpPr/>
          <p:nvPr/>
        </p:nvSpPr>
        <p:spPr>
          <a:xfrm rot="3005468">
            <a:off x="2852206" y="1376622"/>
            <a:ext cx="396240" cy="972385"/>
          </a:xfrm>
          <a:prstGeom prst="downArrow">
            <a:avLst/>
          </a:prstGeom>
          <a:solidFill>
            <a:srgbClr val="D2DE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19845827">
            <a:off x="5813814" y="1530549"/>
            <a:ext cx="396240" cy="538043"/>
          </a:xfrm>
          <a:prstGeom prst="downArrow">
            <a:avLst/>
          </a:prstGeom>
          <a:solidFill>
            <a:srgbClr val="D2DE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низ 30"/>
          <p:cNvSpPr/>
          <p:nvPr/>
        </p:nvSpPr>
        <p:spPr>
          <a:xfrm rot="2029825">
            <a:off x="3327486" y="1370993"/>
            <a:ext cx="396240" cy="1921611"/>
          </a:xfrm>
          <a:prstGeom prst="downArrow">
            <a:avLst/>
          </a:prstGeom>
          <a:solidFill>
            <a:srgbClr val="D2DE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Стрелка вниз 31"/>
          <p:cNvSpPr/>
          <p:nvPr/>
        </p:nvSpPr>
        <p:spPr>
          <a:xfrm rot="1581320">
            <a:off x="3829918" y="1349582"/>
            <a:ext cx="396240" cy="3256551"/>
          </a:xfrm>
          <a:prstGeom prst="downArrow">
            <a:avLst/>
          </a:prstGeom>
          <a:solidFill>
            <a:srgbClr val="D2DE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32"/>
          <p:cNvSpPr/>
          <p:nvPr/>
        </p:nvSpPr>
        <p:spPr>
          <a:xfrm rot="21069958">
            <a:off x="5012669" y="1591803"/>
            <a:ext cx="396240" cy="2615185"/>
          </a:xfrm>
          <a:prstGeom prst="downArrow">
            <a:avLst/>
          </a:prstGeom>
          <a:solidFill>
            <a:srgbClr val="D2DE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низ 33"/>
          <p:cNvSpPr/>
          <p:nvPr/>
        </p:nvSpPr>
        <p:spPr>
          <a:xfrm rot="20095139">
            <a:off x="5559115" y="1490968"/>
            <a:ext cx="396240" cy="1461839"/>
          </a:xfrm>
          <a:prstGeom prst="downArrow">
            <a:avLst/>
          </a:prstGeom>
          <a:solidFill>
            <a:srgbClr val="D2DEE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284220" y="1220362"/>
            <a:ext cx="3429000" cy="494235"/>
          </a:xfrm>
          <a:prstGeom prst="roundRect">
            <a:avLst/>
          </a:prstGeom>
          <a:solidFill>
            <a:srgbClr val="101A5F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>
                <a:latin typeface="Muller Light" pitchFamily="50" charset="-52"/>
              </a:rPr>
              <a:t>В настоящее время планируется </a:t>
            </a:r>
            <a:r>
              <a:rPr lang="ru-RU" sz="1000" dirty="0">
                <a:latin typeface="Muller Medium" pitchFamily="50" charset="-52"/>
              </a:rPr>
              <a:t>расширение мер государственной поддержки:</a:t>
            </a:r>
          </a:p>
        </p:txBody>
      </p:sp>
    </p:spTree>
    <p:extLst>
      <p:ext uri="{BB962C8B-B14F-4D97-AF65-F5344CB8AC3E}">
        <p14:creationId xmlns:p14="http://schemas.microsoft.com/office/powerpoint/2010/main" val="353984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" y="2137"/>
            <a:ext cx="7463307" cy="7074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6423" y="-3867"/>
            <a:ext cx="73179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dirty="0">
                <a:solidFill>
                  <a:srgbClr val="101A5F"/>
                </a:solidFill>
                <a:latin typeface="Muller Medium" pitchFamily="50" charset="-52"/>
              </a:rPr>
              <a:t>Предоставления субсидий юридическим лицам, являющимся инвесторами, на возмещение фактически произведенных затрат по созданию объектов транспортной, инженерной, энергетической и коммунальной инфраструктуры, необходимых для реализации новых инвестиционных проектов на территории Краснодарского края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6035" y="672588"/>
            <a:ext cx="8594694" cy="261610"/>
          </a:xfrm>
          <a:prstGeom prst="rect">
            <a:avLst/>
          </a:prstGeom>
          <a:gradFill flip="none" rotWithShape="1">
            <a:gsLst>
              <a:gs pos="0">
                <a:srgbClr val="101A5F">
                  <a:shade val="30000"/>
                  <a:satMod val="115000"/>
                </a:srgbClr>
              </a:gs>
              <a:gs pos="50000">
                <a:srgbClr val="101A5F">
                  <a:shade val="67500"/>
                  <a:satMod val="115000"/>
                </a:srgbClr>
              </a:gs>
              <a:gs pos="100000">
                <a:srgbClr val="101A5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Muller Light" pitchFamily="50" charset="-52"/>
              </a:rPr>
              <a:t>Юридические лица должны соответствовать следующим </a:t>
            </a:r>
            <a:r>
              <a:rPr lang="ru-RU" sz="1100" dirty="0" smtClean="0">
                <a:solidFill>
                  <a:schemeClr val="bg1"/>
                </a:solidFill>
                <a:latin typeface="Muller Light" pitchFamily="50" charset="-52"/>
              </a:rPr>
              <a:t>критериям:</a:t>
            </a:r>
            <a:endParaRPr lang="ru-RU" sz="1100" dirty="0">
              <a:solidFill>
                <a:schemeClr val="bg1"/>
              </a:solidFill>
              <a:latin typeface="Muller Light" pitchFamily="50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28636" y="1604649"/>
            <a:ext cx="4002094" cy="3277820"/>
          </a:xfrm>
          <a:prstGeom prst="rect">
            <a:avLst/>
          </a:prstGeom>
          <a:ln w="9525">
            <a:solidFill>
              <a:srgbClr val="101A5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900" dirty="0">
                <a:latin typeface="Muller Medium" pitchFamily="50" charset="-52"/>
              </a:rPr>
              <a:t>Для </a:t>
            </a:r>
            <a:r>
              <a:rPr lang="ru-RU" sz="900" dirty="0" smtClean="0">
                <a:latin typeface="Muller Medium" pitchFamily="50" charset="-52"/>
              </a:rPr>
              <a:t>предоставления </a:t>
            </a:r>
            <a:r>
              <a:rPr lang="ru-RU" sz="900" dirty="0">
                <a:latin typeface="Muller Medium" pitchFamily="50" charset="-52"/>
              </a:rPr>
              <a:t>субсидии </a:t>
            </a:r>
            <a:r>
              <a:rPr lang="ru-RU" sz="900" dirty="0" smtClean="0">
                <a:latin typeface="Muller Medium" pitchFamily="50" charset="-52"/>
              </a:rPr>
              <a:t>юридические лица представляют следующие основные документы :</a:t>
            </a:r>
            <a:endParaRPr lang="ru-RU" sz="900" dirty="0">
              <a:latin typeface="Muller Medium" pitchFamily="50" charset="-52"/>
            </a:endParaRPr>
          </a:p>
          <a:p>
            <a:pPr algn="just"/>
            <a:endParaRPr lang="ru-RU" sz="900" dirty="0" smtClean="0">
              <a:latin typeface="Muller Medium" pitchFamily="50" charset="-52"/>
            </a:endParaRPr>
          </a:p>
          <a:p>
            <a:pPr algn="just"/>
            <a:r>
              <a:rPr lang="ru-RU" sz="900" dirty="0" smtClean="0">
                <a:latin typeface="Muller Medium" pitchFamily="50" charset="-52"/>
              </a:rPr>
              <a:t>1) копии документов, подтверждающих затраты участника отбора на создание объекта инфраструктуры </a:t>
            </a:r>
            <a:r>
              <a:rPr lang="ru-RU" sz="900" dirty="0" smtClean="0">
                <a:latin typeface="Muller Light" pitchFamily="50" charset="-52"/>
              </a:rPr>
              <a:t>(копии договоров на выполнение работ и услуг с юридическими лицами, указанными в актах по типовым межотраслевым формам КС-11, КС-14, заверенных руководителем участника отбора) и </a:t>
            </a:r>
            <a:r>
              <a:rPr lang="ru-RU" sz="900" dirty="0" smtClean="0">
                <a:latin typeface="Muller Medium" pitchFamily="50" charset="-52"/>
              </a:rPr>
              <a:t>копии платежных банковских документов, подтверждающих оплату по указанным договорам</a:t>
            </a:r>
            <a:r>
              <a:rPr lang="ru-RU" sz="900" dirty="0" smtClean="0">
                <a:latin typeface="Muller Light" pitchFamily="50" charset="-52"/>
              </a:rPr>
              <a:t>;</a:t>
            </a:r>
          </a:p>
          <a:p>
            <a:pPr algn="just"/>
            <a:endParaRPr lang="ru-RU" sz="900" dirty="0" smtClean="0">
              <a:latin typeface="Muller Light" pitchFamily="50" charset="-52"/>
            </a:endParaRPr>
          </a:p>
          <a:p>
            <a:pPr algn="just"/>
            <a:r>
              <a:rPr lang="ru-RU" sz="900" dirty="0" smtClean="0">
                <a:latin typeface="Muller Medium" pitchFamily="50" charset="-52"/>
              </a:rPr>
              <a:t>2) </a:t>
            </a:r>
            <a:r>
              <a:rPr lang="ru-RU" sz="900" dirty="0">
                <a:latin typeface="Muller Medium" pitchFamily="50" charset="-52"/>
              </a:rPr>
              <a:t>копия положительного заключения государственной экспертизы проектной документации</a:t>
            </a:r>
            <a:r>
              <a:rPr lang="ru-RU" sz="900" dirty="0">
                <a:latin typeface="Muller Light" pitchFamily="50" charset="-52"/>
              </a:rPr>
              <a:t> и результатов инженерных изысканий объектов инфраструктуры (при </a:t>
            </a:r>
            <a:r>
              <a:rPr lang="ru-RU" sz="900" dirty="0" smtClean="0">
                <a:latin typeface="Muller Light" pitchFamily="50" charset="-52"/>
              </a:rPr>
              <a:t>наличии) и копия </a:t>
            </a:r>
            <a:r>
              <a:rPr lang="ru-RU" sz="900" dirty="0">
                <a:latin typeface="Muller Light" pitchFamily="50" charset="-52"/>
              </a:rPr>
              <a:t>положительного заключения государственной экспертизы проектной документации и результатов инженерных изысканий объектов инфраструктуры в части проверки достоверности определения их сметной </a:t>
            </a:r>
            <a:r>
              <a:rPr lang="ru-RU" sz="900" dirty="0" smtClean="0">
                <a:latin typeface="Muller Light" pitchFamily="50" charset="-52"/>
              </a:rPr>
              <a:t>стоимости во всех случаях.</a:t>
            </a:r>
          </a:p>
          <a:p>
            <a:pPr algn="just"/>
            <a:endParaRPr lang="ru-RU" sz="900" dirty="0" smtClean="0">
              <a:latin typeface="Muller Light" pitchFamily="50" charset="-52"/>
            </a:endParaRPr>
          </a:p>
          <a:p>
            <a:pPr algn="just"/>
            <a:r>
              <a:rPr lang="ru-RU" sz="900" dirty="0" smtClean="0">
                <a:latin typeface="Muller Light" pitchFamily="50" charset="-52"/>
              </a:rPr>
              <a:t>Для </a:t>
            </a:r>
            <a:r>
              <a:rPr lang="ru-RU" sz="900" dirty="0">
                <a:latin typeface="Muller Light" pitchFamily="50" charset="-52"/>
              </a:rPr>
              <a:t>рассмотрения вопроса о возмещения по разработке проектной документации для объектов </a:t>
            </a:r>
            <a:r>
              <a:rPr lang="ru-RU" sz="900" dirty="0" smtClean="0">
                <a:latin typeface="Muller Light" pitchFamily="50" charset="-52"/>
              </a:rPr>
              <a:t>инфраструктуры</a:t>
            </a:r>
            <a:r>
              <a:rPr lang="ru-RU" sz="900" dirty="0">
                <a:latin typeface="Muller Light" pitchFamily="50" charset="-52"/>
              </a:rPr>
              <a:t> </a:t>
            </a:r>
            <a:r>
              <a:rPr lang="ru-RU" sz="900" dirty="0" smtClean="0">
                <a:latin typeface="Muller Light" pitchFamily="50" charset="-52"/>
              </a:rPr>
              <a:t>и </a:t>
            </a:r>
            <a:r>
              <a:rPr lang="ru-RU" sz="900" dirty="0">
                <a:latin typeface="Muller Light" pitchFamily="50" charset="-52"/>
              </a:rPr>
              <a:t>возмещении затрат на технологическое присоединение к сетям инженерно-технического обеспечения объекта инфраструктуры  </a:t>
            </a:r>
            <a:r>
              <a:rPr lang="ru-RU" sz="900" dirty="0" smtClean="0">
                <a:latin typeface="Muller Light" pitchFamily="50" charset="-52"/>
              </a:rPr>
              <a:t>юридические лица предоставляет дополнительные документы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36035" y="1067811"/>
            <a:ext cx="4307044" cy="900246"/>
          </a:xfrm>
          <a:prstGeom prst="rect">
            <a:avLst/>
          </a:prstGeom>
          <a:solidFill>
            <a:srgbClr val="D2DEEF"/>
          </a:solidFill>
          <a:ln>
            <a:solidFill>
              <a:srgbClr val="101A5F"/>
            </a:solidFill>
          </a:ln>
        </p:spPr>
        <p:txBody>
          <a:bodyPr wrap="square" rtlCol="0">
            <a:spAutoFit/>
          </a:bodyPr>
          <a:lstStyle/>
          <a:p>
            <a:r>
              <a:rPr lang="ru-RU" sz="1050" dirty="0">
                <a:latin typeface="Muller Medium" pitchFamily="50" charset="-52"/>
              </a:rPr>
              <a:t>Ю</a:t>
            </a:r>
            <a:r>
              <a:rPr lang="ru-RU" sz="1050" dirty="0" smtClean="0">
                <a:latin typeface="Muller Medium" pitchFamily="50" charset="-52"/>
              </a:rPr>
              <a:t>ридическое </a:t>
            </a:r>
            <a:r>
              <a:rPr lang="ru-RU" sz="1050" dirty="0">
                <a:latin typeface="Muller Medium" pitchFamily="50" charset="-52"/>
              </a:rPr>
              <a:t>лицо реализовывает новый инвестиционный проект, включенный в сводный перечень новых инвестиционных </a:t>
            </a:r>
            <a:r>
              <a:rPr lang="ru-RU" sz="1050" dirty="0" smtClean="0">
                <a:latin typeface="Muller Medium" pitchFamily="50" charset="-52"/>
              </a:rPr>
              <a:t>проектов, </a:t>
            </a:r>
            <a:r>
              <a:rPr lang="ru-RU" sz="1050" dirty="0">
                <a:latin typeface="Muller Medium" pitchFamily="50" charset="-52"/>
              </a:rPr>
              <a:t>сформированный в соответствии </a:t>
            </a:r>
            <a:endParaRPr lang="ru-RU" sz="1050" dirty="0" smtClean="0">
              <a:latin typeface="Muller Medium" pitchFamily="50" charset="-52"/>
            </a:endParaRPr>
          </a:p>
          <a:p>
            <a:r>
              <a:rPr lang="ru-RU" sz="1050" dirty="0" smtClean="0">
                <a:latin typeface="Muller Medium" pitchFamily="50" charset="-52"/>
              </a:rPr>
              <a:t>с </a:t>
            </a:r>
            <a:r>
              <a:rPr lang="ru-RU" sz="1050" dirty="0">
                <a:latin typeface="Muller Medium" pitchFamily="50" charset="-52"/>
              </a:rPr>
              <a:t>постановлением Правительства Российской Федерации </a:t>
            </a:r>
            <a:endParaRPr lang="ru-RU" sz="1050" dirty="0" smtClean="0">
              <a:latin typeface="Muller Medium" pitchFamily="50" charset="-52"/>
            </a:endParaRPr>
          </a:p>
          <a:p>
            <a:r>
              <a:rPr lang="ru-RU" sz="1050" dirty="0" smtClean="0">
                <a:latin typeface="Muller Medium" pitchFamily="50" charset="-52"/>
              </a:rPr>
              <a:t>от </a:t>
            </a:r>
            <a:r>
              <a:rPr lang="ru-RU" sz="1050" dirty="0">
                <a:latin typeface="Muller Medium" pitchFamily="50" charset="-52"/>
              </a:rPr>
              <a:t>19 октября 2020 г. № </a:t>
            </a:r>
            <a:r>
              <a:rPr lang="ru-RU" sz="1050" dirty="0" smtClean="0">
                <a:latin typeface="Muller Medium" pitchFamily="50" charset="-52"/>
              </a:rPr>
              <a:t>1704</a:t>
            </a:r>
            <a:endParaRPr lang="ru-RU" sz="1050" dirty="0">
              <a:latin typeface="Muller Medium" pitchFamily="50" charset="-52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814242" y="1003506"/>
            <a:ext cx="3571" cy="3908174"/>
          </a:xfrm>
          <a:prstGeom prst="line">
            <a:avLst/>
          </a:prstGeom>
          <a:ln w="9525">
            <a:solidFill>
              <a:srgbClr val="101A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88976" y="977539"/>
            <a:ext cx="2113724" cy="523220"/>
          </a:xfrm>
          <a:prstGeom prst="rect">
            <a:avLst/>
          </a:prstGeom>
          <a:solidFill>
            <a:srgbClr val="00492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solidFill>
                  <a:schemeClr val="bg1"/>
                </a:solidFill>
                <a:latin typeface="Muller Light" pitchFamily="50" charset="-52"/>
              </a:rPr>
              <a:t>Планируемая дата издания нормативного правового акта, устанавливающего порядок предоставления субсидии </a:t>
            </a:r>
          </a:p>
          <a:p>
            <a:pPr algn="ctr"/>
            <a:r>
              <a:rPr lang="ru-RU" sz="700" dirty="0" smtClean="0">
                <a:solidFill>
                  <a:schemeClr val="bg1"/>
                </a:solidFill>
                <a:latin typeface="Muller Medium" pitchFamily="50" charset="-52"/>
              </a:rPr>
              <a:t>9 апреля 2021 г.</a:t>
            </a:r>
            <a:endParaRPr lang="ru-RU" sz="700" dirty="0">
              <a:solidFill>
                <a:schemeClr val="bg1"/>
              </a:solidFill>
              <a:latin typeface="Muller Medium" pitchFamily="50" charset="-52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7134895" y="977539"/>
          <a:ext cx="1795834" cy="52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187"/>
                <a:gridCol w="591852"/>
                <a:gridCol w="585795"/>
              </a:tblGrid>
              <a:tr h="193221"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Muller Medium" pitchFamily="50" charset="-52"/>
                        </a:rPr>
                        <a:t>2021 г.</a:t>
                      </a:r>
                      <a:endParaRPr lang="ru-RU" sz="600" dirty="0">
                        <a:latin typeface="Muller Medium" pitchFamily="50" charset="-52"/>
                      </a:endParaRPr>
                    </a:p>
                  </a:txBody>
                  <a:tcPr>
                    <a:solidFill>
                      <a:srgbClr val="101A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Muller Medium" pitchFamily="50" charset="-52"/>
                        </a:rPr>
                        <a:t>2022</a:t>
                      </a:r>
                      <a:r>
                        <a:rPr lang="ru-RU" sz="600" baseline="0" dirty="0" smtClean="0">
                          <a:latin typeface="Muller Medium" pitchFamily="50" charset="-52"/>
                        </a:rPr>
                        <a:t> г.</a:t>
                      </a:r>
                      <a:endParaRPr lang="ru-RU" sz="600" dirty="0">
                        <a:latin typeface="Muller Medium" pitchFamily="50" charset="-52"/>
                      </a:endParaRPr>
                    </a:p>
                  </a:txBody>
                  <a:tcPr>
                    <a:solidFill>
                      <a:srgbClr val="101A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Muller Medium" pitchFamily="50" charset="-52"/>
                        </a:rPr>
                        <a:t>2023 г.</a:t>
                      </a:r>
                      <a:endParaRPr lang="ru-RU" sz="600" dirty="0">
                        <a:latin typeface="Muller Medium" pitchFamily="50" charset="-52"/>
                      </a:endParaRPr>
                    </a:p>
                  </a:txBody>
                  <a:tcPr>
                    <a:solidFill>
                      <a:srgbClr val="101A5F"/>
                    </a:solidFill>
                  </a:tcPr>
                </a:tc>
              </a:tr>
              <a:tr h="329999">
                <a:tc>
                  <a:txBody>
                    <a:bodyPr/>
                    <a:lstStyle/>
                    <a:p>
                      <a:pPr algn="ctr"/>
                      <a:endParaRPr lang="ru-RU" sz="600" b="1" dirty="0" smtClean="0">
                        <a:effectLst/>
                        <a:latin typeface="Muller Light" pitchFamily="50" charset="-52"/>
                      </a:endParaRPr>
                    </a:p>
                    <a:p>
                      <a:pPr algn="ctr"/>
                      <a:r>
                        <a:rPr lang="ru-RU" sz="600" b="1" dirty="0" smtClean="0">
                          <a:effectLst/>
                          <a:latin typeface="Muller Light" pitchFamily="50" charset="-52"/>
                        </a:rPr>
                        <a:t>2,6 млрд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00" b="1" dirty="0" smtClean="0">
                        <a:effectLst/>
                        <a:latin typeface="Muller Light" pitchFamily="50" charset="-52"/>
                      </a:endParaRPr>
                    </a:p>
                    <a:p>
                      <a:pPr algn="ctr"/>
                      <a:r>
                        <a:rPr lang="ru-RU" sz="600" b="1" dirty="0" smtClean="0">
                          <a:effectLst/>
                          <a:latin typeface="Muller Light" pitchFamily="50" charset="-52"/>
                        </a:rPr>
                        <a:t>2,6 млрд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600" b="1" dirty="0" smtClean="0">
                        <a:effectLst/>
                        <a:latin typeface="Muller Light" pitchFamily="50" charset="-52"/>
                      </a:endParaRPr>
                    </a:p>
                    <a:p>
                      <a:pPr algn="ctr"/>
                      <a:r>
                        <a:rPr lang="ru-RU" sz="600" b="1" dirty="0" smtClean="0">
                          <a:effectLst/>
                          <a:latin typeface="Muller Light" pitchFamily="50" charset="-52"/>
                        </a:rPr>
                        <a:t>5,4 млрд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336035" y="2461104"/>
            <a:ext cx="1560094" cy="738664"/>
          </a:xfrm>
          <a:prstGeom prst="rect">
            <a:avLst/>
          </a:prstGeom>
          <a:solidFill>
            <a:srgbClr val="2E75B6"/>
          </a:solidFill>
          <a:ln>
            <a:solidFill>
              <a:srgbClr val="101A5F"/>
            </a:solidFill>
          </a:ln>
        </p:spPr>
        <p:txBody>
          <a:bodyPr wrap="square" rtlCol="0">
            <a:spAutoFit/>
          </a:bodyPr>
          <a:lstStyle/>
          <a:p>
            <a:r>
              <a:rPr lang="ru-RU" sz="700" dirty="0">
                <a:solidFill>
                  <a:schemeClr val="bg1">
                    <a:lumMod val="95000"/>
                  </a:schemeClr>
                </a:solidFill>
                <a:latin typeface="Muller Medium" pitchFamily="50" charset="-52"/>
              </a:rPr>
              <a:t>Ю</a:t>
            </a:r>
            <a:r>
              <a:rPr lang="ru-RU" sz="700" dirty="0" smtClean="0">
                <a:solidFill>
                  <a:schemeClr val="bg1">
                    <a:lumMod val="95000"/>
                  </a:schemeClr>
                </a:solidFill>
                <a:latin typeface="Muller Medium" pitchFamily="50" charset="-52"/>
              </a:rPr>
              <a:t>ридическое 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  <a:latin typeface="Muller Medium" pitchFamily="50" charset="-52"/>
              </a:rPr>
              <a:t>лицо обеспечило ввод объекта инфраструктуры в эксплуатацию после 1 января 2021 года в соответствии с законодательством Российской </a:t>
            </a:r>
            <a:r>
              <a:rPr lang="ru-RU" sz="700" dirty="0" smtClean="0">
                <a:solidFill>
                  <a:schemeClr val="bg1">
                    <a:lumMod val="95000"/>
                  </a:schemeClr>
                </a:solidFill>
                <a:latin typeface="Muller Medium" pitchFamily="50" charset="-52"/>
              </a:rPr>
              <a:t>Федерации</a:t>
            </a:r>
            <a:endParaRPr lang="ru-RU" sz="700" dirty="0">
              <a:solidFill>
                <a:schemeClr val="bg1">
                  <a:lumMod val="95000"/>
                </a:schemeClr>
              </a:solidFill>
              <a:latin typeface="Muller Medium" pitchFamily="50" charset="-5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599757" y="2359960"/>
            <a:ext cx="2071131" cy="1492716"/>
          </a:xfrm>
          <a:prstGeom prst="rect">
            <a:avLst/>
          </a:prstGeom>
          <a:solidFill>
            <a:srgbClr val="004926"/>
          </a:solidFill>
          <a:ln>
            <a:solidFill>
              <a:srgbClr val="101A5F"/>
            </a:solidFill>
          </a:ln>
        </p:spPr>
        <p:txBody>
          <a:bodyPr wrap="square" rtlCol="0">
            <a:spAutoFit/>
          </a:bodyPr>
          <a:lstStyle/>
          <a:p>
            <a:r>
              <a:rPr lang="ru-RU" sz="700" dirty="0">
                <a:solidFill>
                  <a:schemeClr val="bg1">
                    <a:lumMod val="95000"/>
                  </a:schemeClr>
                </a:solidFill>
                <a:latin typeface="Muller Medium" pitchFamily="50" charset="-52"/>
              </a:rPr>
              <a:t>Ю</a:t>
            </a:r>
            <a:r>
              <a:rPr lang="ru-RU" sz="700" dirty="0" smtClean="0">
                <a:solidFill>
                  <a:schemeClr val="bg1">
                    <a:lumMod val="95000"/>
                  </a:schemeClr>
                </a:solidFill>
                <a:latin typeface="Muller Medium" pitchFamily="50" charset="-52"/>
              </a:rPr>
              <a:t>ридическое 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  <a:latin typeface="Muller Medium" pitchFamily="50" charset="-52"/>
              </a:rPr>
              <a:t>лицо обеспечило в случаях, предусмотренных статьей 49 Градостроительного кодекса Российской Федерации, проведение государственной экспертизы проектной документации и результатов инженерных изысканий объектов </a:t>
            </a:r>
            <a:r>
              <a:rPr lang="ru-RU" sz="700" dirty="0" smtClean="0">
                <a:solidFill>
                  <a:schemeClr val="bg1">
                    <a:lumMod val="95000"/>
                  </a:schemeClr>
                </a:solidFill>
                <a:latin typeface="Muller Medium" pitchFamily="50" charset="-52"/>
              </a:rPr>
              <a:t>инфраструктуры и во всех случаях проведение </a:t>
            </a:r>
            <a:r>
              <a:rPr lang="ru-RU" sz="700" dirty="0">
                <a:solidFill>
                  <a:schemeClr val="bg1">
                    <a:lumMod val="95000"/>
                  </a:schemeClr>
                </a:solidFill>
                <a:latin typeface="Muller Medium" pitchFamily="50" charset="-52"/>
              </a:rPr>
              <a:t>государственной экспертизы проектной документации и результатов инженерных изысканий объектов инфраструктуры в части проверки достоверности определения их сметной </a:t>
            </a:r>
            <a:r>
              <a:rPr lang="ru-RU" sz="700" dirty="0" smtClean="0">
                <a:solidFill>
                  <a:schemeClr val="bg1">
                    <a:lumMod val="95000"/>
                  </a:schemeClr>
                </a:solidFill>
                <a:latin typeface="Muller Medium" pitchFamily="50" charset="-52"/>
              </a:rPr>
              <a:t>стоимости</a:t>
            </a:r>
            <a:endParaRPr lang="ru-RU" sz="700" dirty="0">
              <a:solidFill>
                <a:schemeClr val="bg1">
                  <a:lumMod val="95000"/>
                </a:schemeClr>
              </a:solidFill>
              <a:latin typeface="Muller Medium" pitchFamily="50" charset="-5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77057" y="4036092"/>
            <a:ext cx="4307044" cy="1015663"/>
          </a:xfrm>
          <a:prstGeom prst="rect">
            <a:avLst/>
          </a:prstGeom>
          <a:noFill/>
          <a:ln>
            <a:solidFill>
              <a:srgbClr val="101A5F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Muller Medium" pitchFamily="50" charset="-52"/>
              </a:rPr>
              <a:t>Субсидии предоставляются юридическим лицам соответствующим критериям отбора на возмещение </a:t>
            </a:r>
            <a:r>
              <a:rPr lang="ru-RU" sz="1000" b="1" dirty="0" smtClean="0">
                <a:latin typeface="Muller Medium" pitchFamily="50" charset="-52"/>
              </a:rPr>
              <a:t>100 % </a:t>
            </a:r>
            <a:r>
              <a:rPr lang="ru-RU" sz="1000" dirty="0" smtClean="0">
                <a:latin typeface="Muller Medium" pitchFamily="50" charset="-52"/>
              </a:rPr>
              <a:t>фактически </a:t>
            </a:r>
            <a:r>
              <a:rPr lang="ru-RU" sz="1000" dirty="0">
                <a:latin typeface="Muller Medium" pitchFamily="50" charset="-52"/>
              </a:rPr>
              <a:t>произведенных затрат по созданию объектов </a:t>
            </a:r>
            <a:r>
              <a:rPr lang="ru-RU" sz="1000" dirty="0" smtClean="0">
                <a:latin typeface="Muller Medium" pitchFamily="50" charset="-52"/>
              </a:rPr>
              <a:t>транспортной</a:t>
            </a:r>
            <a:r>
              <a:rPr lang="ru-RU" sz="1000" dirty="0">
                <a:latin typeface="Muller Medium" pitchFamily="50" charset="-52"/>
              </a:rPr>
              <a:t>, инженерной, энергетической и коммунальной инфраструктуры, необходимых для реализации новых инвестиционных проектов на территории Краснодарского </a:t>
            </a:r>
            <a:r>
              <a:rPr lang="ru-RU" sz="1000" dirty="0" smtClean="0">
                <a:latin typeface="Muller Medium" pitchFamily="50" charset="-52"/>
              </a:rPr>
              <a:t>края</a:t>
            </a:r>
            <a:endParaRPr lang="ru-RU" sz="1000" dirty="0">
              <a:latin typeface="Muller Medium" pitchFamily="50" charset="-52"/>
            </a:endParaRPr>
          </a:p>
        </p:txBody>
      </p:sp>
      <p:sp>
        <p:nvSpPr>
          <p:cNvPr id="3" name="Стрелка вниз 2"/>
          <p:cNvSpPr/>
          <p:nvPr/>
        </p:nvSpPr>
        <p:spPr>
          <a:xfrm>
            <a:off x="1184856" y="2002180"/>
            <a:ext cx="191567" cy="36936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3501262" y="2002180"/>
            <a:ext cx="212501" cy="25113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08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" y="2137"/>
            <a:ext cx="7463307" cy="707459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1573440" y="3073"/>
            <a:ext cx="2591145" cy="51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0646" y="1125153"/>
            <a:ext cx="675749" cy="391818"/>
          </a:xfrm>
          <a:prstGeom prst="rect">
            <a:avLst/>
          </a:prstGeom>
          <a:solidFill>
            <a:srgbClr val="101A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Muller Medium" pitchFamily="50" charset="-52"/>
              </a:rPr>
              <a:t>13 132</a:t>
            </a:r>
            <a:endParaRPr lang="ru-RU" sz="1200" b="1" dirty="0">
              <a:latin typeface="Muller Medium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33855" y="2135713"/>
            <a:ext cx="22806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Muller Light" pitchFamily="50" charset="-52"/>
              </a:rPr>
              <a:t>общая стоимость объектов инфраструктуры, млн рублей</a:t>
            </a:r>
            <a:endParaRPr lang="ru-RU" sz="1000" dirty="0">
              <a:latin typeface="Muller Light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6258" y="1652604"/>
            <a:ext cx="2823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Muller Light" pitchFamily="50" charset="-52"/>
              </a:rPr>
              <a:t>планируемый объем налоговых отчислений, млн рублей</a:t>
            </a:r>
            <a:endParaRPr lang="ru-RU" sz="1000" dirty="0">
              <a:latin typeface="Muller Light" pitchFamily="50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6258" y="2214953"/>
            <a:ext cx="39485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Muller Light" pitchFamily="50" charset="-52"/>
              </a:rPr>
              <a:t>в </a:t>
            </a:r>
            <a:r>
              <a:rPr lang="ru-RU" sz="1000" dirty="0" err="1" smtClean="0">
                <a:latin typeface="Muller Light" pitchFamily="50" charset="-52"/>
              </a:rPr>
              <a:t>т.ч</a:t>
            </a:r>
            <a:r>
              <a:rPr lang="ru-RU" sz="1000" dirty="0" smtClean="0">
                <a:latin typeface="Muller Light" pitchFamily="50" charset="-52"/>
              </a:rPr>
              <a:t>. в федеральный бюджет, млн рублей</a:t>
            </a:r>
            <a:endParaRPr lang="ru-RU" sz="1000" dirty="0">
              <a:latin typeface="Muller Light" pitchFamily="50" charset="-52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5706994" y="727025"/>
            <a:ext cx="3035498" cy="914232"/>
          </a:xfrm>
          <a:prstGeom prst="roundRect">
            <a:avLst/>
          </a:prstGeom>
          <a:solidFill>
            <a:srgbClr val="101A5F"/>
          </a:solidFill>
          <a:ln>
            <a:noFill/>
          </a:ln>
          <a:effectLst>
            <a:softEdge rad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Muller Medium" pitchFamily="50" charset="-52"/>
              </a:rPr>
              <a:t>В сводный </a:t>
            </a:r>
            <a:r>
              <a:rPr lang="ru-RU" sz="1200" b="1" dirty="0">
                <a:latin typeface="Muller Medium" pitchFamily="50" charset="-52"/>
              </a:rPr>
              <a:t>перечень</a:t>
            </a:r>
            <a:r>
              <a:rPr lang="ru-RU" sz="1200" b="1" dirty="0">
                <a:latin typeface="Muller Light" pitchFamily="50" charset="-52"/>
              </a:rPr>
              <a:t> новых инвестиционных проектов Российской Федерации включено </a:t>
            </a:r>
            <a:endParaRPr lang="ru-RU" sz="1200" b="1" dirty="0" smtClean="0">
              <a:latin typeface="Muller Light" pitchFamily="50" charset="-52"/>
            </a:endParaRPr>
          </a:p>
          <a:p>
            <a:pPr algn="ctr"/>
            <a:r>
              <a:rPr lang="ru-RU" sz="1200" b="1" dirty="0" smtClean="0">
                <a:latin typeface="Muller Medium" pitchFamily="50" charset="-52"/>
              </a:rPr>
              <a:t>10 </a:t>
            </a:r>
            <a:r>
              <a:rPr lang="ru-RU" sz="1200" b="1" dirty="0">
                <a:latin typeface="Muller Medium" pitchFamily="50" charset="-52"/>
              </a:rPr>
              <a:t>проектов </a:t>
            </a:r>
            <a:r>
              <a:rPr lang="ru-RU" sz="1200" b="1" dirty="0" smtClean="0">
                <a:latin typeface="Muller Medium" pitchFamily="50" charset="-52"/>
              </a:rPr>
              <a:t>Краснодарского края</a:t>
            </a:r>
            <a:endParaRPr lang="ru-RU" sz="1200" b="1" dirty="0">
              <a:latin typeface="Muller Medium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33855" y="1096772"/>
            <a:ext cx="1816179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Muller Light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общий объем инвестиций, млн рублей</a:t>
            </a:r>
            <a:endParaRPr lang="ru-RU" sz="900" dirty="0">
              <a:effectLst/>
              <a:latin typeface="Muller Light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86258" y="1181212"/>
            <a:ext cx="1620736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Muller Light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новых рабочих места</a:t>
            </a:r>
            <a:endParaRPr lang="ru-RU" sz="1000" dirty="0">
              <a:effectLst/>
              <a:latin typeface="Muller Light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417466" y="1119955"/>
            <a:ext cx="675749" cy="391818"/>
          </a:xfrm>
          <a:prstGeom prst="rect">
            <a:avLst/>
          </a:prstGeom>
          <a:solidFill>
            <a:srgbClr val="101A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Muller Medium" pitchFamily="50" charset="-52"/>
              </a:rPr>
              <a:t>832</a:t>
            </a:r>
            <a:endParaRPr lang="ru-RU" sz="1200" b="1" dirty="0">
              <a:latin typeface="Muller Medium" pitchFamily="50" charset="-52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90645" y="1642773"/>
            <a:ext cx="675749" cy="391818"/>
          </a:xfrm>
          <a:prstGeom prst="rect">
            <a:avLst/>
          </a:prstGeom>
          <a:solidFill>
            <a:srgbClr val="101A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Muller Medium" pitchFamily="50" charset="-52"/>
              </a:rPr>
              <a:t>43</a:t>
            </a:r>
            <a:endParaRPr lang="ru-RU" sz="1200" b="1" dirty="0">
              <a:latin typeface="Muller Medium" pitchFamily="50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133855" y="1682845"/>
            <a:ext cx="1816178" cy="269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Muller Light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объекта инфраструктуры</a:t>
            </a:r>
            <a:endParaRPr lang="ru-RU" sz="900" dirty="0">
              <a:effectLst/>
              <a:latin typeface="Muller Light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390646" y="2175490"/>
            <a:ext cx="675749" cy="391818"/>
          </a:xfrm>
          <a:prstGeom prst="rect">
            <a:avLst/>
          </a:prstGeom>
          <a:solidFill>
            <a:srgbClr val="101A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latin typeface="Muller Medium" pitchFamily="50" charset="-52"/>
              </a:rPr>
              <a:t>2 137</a:t>
            </a:r>
            <a:endParaRPr lang="ru-RU" sz="1200" b="1" dirty="0">
              <a:latin typeface="Muller Medium" pitchFamily="50" charset="-52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410509" y="1661592"/>
            <a:ext cx="675749" cy="391818"/>
          </a:xfrm>
          <a:prstGeom prst="rect">
            <a:avLst/>
          </a:prstGeom>
          <a:solidFill>
            <a:srgbClr val="101A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latin typeface="Muller Medium" pitchFamily="50" charset="-52"/>
              </a:rPr>
              <a:t>10 560</a:t>
            </a:r>
            <a:endParaRPr lang="ru-RU" sz="1100" b="1" dirty="0">
              <a:latin typeface="Muller Medium" pitchFamily="50" charset="-52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3410509" y="2171685"/>
            <a:ext cx="682705" cy="394779"/>
          </a:xfrm>
          <a:prstGeom prst="rect">
            <a:avLst/>
          </a:prstGeom>
          <a:solidFill>
            <a:srgbClr val="101A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latin typeface="Muller Medium" pitchFamily="50" charset="-52"/>
              </a:rPr>
              <a:t>5 296</a:t>
            </a:r>
            <a:endParaRPr lang="ru-RU" sz="1200" b="1" i="1" dirty="0">
              <a:latin typeface="Muller Medium" pitchFamily="50" charset="-52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12616" y="3914773"/>
            <a:ext cx="4505603" cy="735638"/>
          </a:xfrm>
          <a:prstGeom prst="roundRect">
            <a:avLst/>
          </a:prstGeom>
          <a:solidFill>
            <a:srgbClr val="101A5F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 smtClean="0">
                <a:latin typeface="Muller Light" pitchFamily="50" charset="-52"/>
              </a:rPr>
              <a:t>*сводный перечень утвержден протоколом заседания президиума (штаба) Правительственной комиссии по региональному развитию в Российской Федерации 18.02.2021</a:t>
            </a:r>
          </a:p>
          <a:p>
            <a:r>
              <a:rPr lang="ru-RU" sz="1000" dirty="0" smtClean="0">
                <a:latin typeface="Muller Light" pitchFamily="50" charset="-52"/>
              </a:rPr>
              <a:t>Всего в сводный перечень включены </a:t>
            </a:r>
            <a:r>
              <a:rPr lang="ru-RU" sz="1000" dirty="0" smtClean="0">
                <a:latin typeface="Muller Medium" pitchFamily="50" charset="-52"/>
              </a:rPr>
              <a:t>158 инвестиционных проектов</a:t>
            </a:r>
            <a:endParaRPr lang="ru-RU" sz="1000" dirty="0">
              <a:latin typeface="Muller Medium" pitchFamily="50" charset="-52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645" y="2674320"/>
            <a:ext cx="3461613" cy="22706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2617" y="2975375"/>
            <a:ext cx="2152070" cy="7455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4" name="TextBox 23"/>
          <p:cNvSpPr txBox="1"/>
          <p:nvPr/>
        </p:nvSpPr>
        <p:spPr>
          <a:xfrm>
            <a:off x="7440953" y="3225063"/>
            <a:ext cx="93109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Muller Light" pitchFamily="50" charset="-52"/>
              </a:rPr>
              <a:t>млн рублей</a:t>
            </a:r>
            <a:endParaRPr lang="ru-RU" sz="1000" dirty="0">
              <a:latin typeface="Muller Light" pitchFamily="50" charset="-52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4112615" y="2619073"/>
            <a:ext cx="4505603" cy="243168"/>
          </a:xfrm>
          <a:prstGeom prst="roundRect">
            <a:avLst/>
          </a:prstGeom>
          <a:solidFill>
            <a:srgbClr val="101A5F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dirty="0" smtClean="0">
                <a:latin typeface="Muller Light" pitchFamily="50" charset="-52"/>
              </a:rPr>
              <a:t>Затраты бюджета Краснодарского края </a:t>
            </a:r>
            <a:r>
              <a:rPr lang="ru-RU" sz="1000" dirty="0" smtClean="0">
                <a:latin typeface="Muller Medium" pitchFamily="50" charset="-52"/>
              </a:rPr>
              <a:t>в 2021 году</a:t>
            </a:r>
            <a:endParaRPr lang="ru-RU" sz="1000" dirty="0">
              <a:latin typeface="Muller Medium" pitchFamily="50" charset="-52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747719" y="3163535"/>
            <a:ext cx="675749" cy="391818"/>
          </a:xfrm>
          <a:prstGeom prst="rect">
            <a:avLst/>
          </a:prstGeom>
          <a:solidFill>
            <a:srgbClr val="101A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latin typeface="Muller Medium" pitchFamily="50" charset="-52"/>
              </a:rPr>
              <a:t>838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83985" y="30801"/>
            <a:ext cx="7025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01A5F"/>
                </a:solidFill>
                <a:latin typeface="Muller Bold" pitchFamily="50" charset="-52"/>
              </a:rPr>
              <a:t>Инвестиционные проекты, включенные в сводный перечень новых инвестиционных проектов Российской Федерации </a:t>
            </a:r>
          </a:p>
        </p:txBody>
      </p:sp>
    </p:spTree>
    <p:extLst>
      <p:ext uri="{BB962C8B-B14F-4D97-AF65-F5344CB8AC3E}">
        <p14:creationId xmlns:p14="http://schemas.microsoft.com/office/powerpoint/2010/main" val="319287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" y="2137"/>
            <a:ext cx="7463307" cy="70745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76423" y="-3867"/>
            <a:ext cx="7497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101A5F"/>
                </a:solidFill>
                <a:latin typeface="Muller Medium" pitchFamily="50" charset="-52"/>
              </a:rPr>
              <a:t>Предоставление субсидий юридическим лицам на возмещение части затрат на уплату процентов по принимаемым кредитным обязательствам на реализацию инвестиционных проектов </a:t>
            </a:r>
            <a:r>
              <a:rPr lang="en-US" sz="1200" dirty="0" smtClean="0">
                <a:solidFill>
                  <a:srgbClr val="101A5F"/>
                </a:solidFill>
                <a:latin typeface="Muller Medium" pitchFamily="50" charset="-52"/>
              </a:rPr>
              <a:t/>
            </a:r>
            <a:br>
              <a:rPr lang="en-US" sz="1200" dirty="0" smtClean="0">
                <a:solidFill>
                  <a:srgbClr val="101A5F"/>
                </a:solidFill>
                <a:latin typeface="Muller Medium" pitchFamily="50" charset="-52"/>
              </a:rPr>
            </a:br>
            <a:r>
              <a:rPr lang="ru-RU" sz="1200" dirty="0" smtClean="0">
                <a:solidFill>
                  <a:srgbClr val="101A5F"/>
                </a:solidFill>
                <a:latin typeface="Muller Medium" pitchFamily="50" charset="-52"/>
              </a:rPr>
              <a:t>на территории Краснодарского края</a:t>
            </a:r>
            <a:endParaRPr lang="ru-RU" sz="1200" dirty="0">
              <a:solidFill>
                <a:srgbClr val="101A5F"/>
              </a:solidFill>
              <a:latin typeface="Muller Medium" pitchFamily="50" charset="-5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6035" y="672588"/>
            <a:ext cx="8594694" cy="261610"/>
          </a:xfrm>
          <a:prstGeom prst="rect">
            <a:avLst/>
          </a:prstGeom>
          <a:gradFill flip="none" rotWithShape="1">
            <a:gsLst>
              <a:gs pos="0">
                <a:srgbClr val="101A5F">
                  <a:shade val="30000"/>
                  <a:satMod val="115000"/>
                </a:srgbClr>
              </a:gs>
              <a:gs pos="50000">
                <a:srgbClr val="101A5F">
                  <a:shade val="67500"/>
                  <a:satMod val="115000"/>
                </a:srgbClr>
              </a:gs>
              <a:gs pos="100000">
                <a:srgbClr val="101A5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100" dirty="0">
                <a:solidFill>
                  <a:schemeClr val="bg1"/>
                </a:solidFill>
                <a:latin typeface="Muller Light" pitchFamily="50" charset="-52"/>
              </a:rPr>
              <a:t>Юридические лица должны соответствовать следующим </a:t>
            </a:r>
            <a:r>
              <a:rPr lang="ru-RU" sz="1100" dirty="0" smtClean="0">
                <a:solidFill>
                  <a:schemeClr val="bg1"/>
                </a:solidFill>
                <a:latin typeface="Muller Light" pitchFamily="50" charset="-52"/>
              </a:rPr>
              <a:t>критериям:</a:t>
            </a:r>
            <a:endParaRPr lang="ru-RU" sz="1100" dirty="0">
              <a:solidFill>
                <a:schemeClr val="bg1"/>
              </a:solidFill>
              <a:latin typeface="Muller Light" pitchFamily="50" charset="-5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47394" y="2017102"/>
            <a:ext cx="17812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i="1" dirty="0" smtClean="0">
                <a:latin typeface="Muller Light" pitchFamily="50" charset="-52"/>
              </a:rPr>
              <a:t>Кредитный договор не должен заключаться в рамках льготного кредитования </a:t>
            </a:r>
            <a:r>
              <a:rPr lang="ru-RU" sz="800" b="1" i="1" dirty="0">
                <a:latin typeface="Muller Light" pitchFamily="50" charset="-52"/>
              </a:rPr>
              <a:t>в соответствии с </a:t>
            </a:r>
            <a:r>
              <a:rPr lang="ru-RU" sz="800" b="1" i="1" dirty="0" smtClean="0">
                <a:latin typeface="Muller Light" pitchFamily="50" charset="-52"/>
              </a:rPr>
              <a:t>нормативными </a:t>
            </a:r>
            <a:r>
              <a:rPr lang="ru-RU" sz="800" b="1" i="1" dirty="0">
                <a:latin typeface="Muller Light" pitchFamily="50" charset="-52"/>
              </a:rPr>
              <a:t>правовыми актами Российской Федерации и субъектов Российской </a:t>
            </a:r>
            <a:r>
              <a:rPr lang="ru-RU" sz="800" b="1" i="1" dirty="0" smtClean="0">
                <a:latin typeface="Muller Light" pitchFamily="50" charset="-52"/>
              </a:rPr>
              <a:t>Федерации</a:t>
            </a:r>
            <a:endParaRPr lang="ru-RU" sz="800" b="1" i="1" dirty="0">
              <a:latin typeface="Muller Light" pitchFamily="50" charset="-5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049" y="2131047"/>
            <a:ext cx="1727260" cy="923330"/>
          </a:xfrm>
          <a:prstGeom prst="rect">
            <a:avLst/>
          </a:prstGeom>
          <a:solidFill>
            <a:srgbClr val="00492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solidFill>
                  <a:schemeClr val="bg1"/>
                </a:solidFill>
                <a:latin typeface="Muller Light" pitchFamily="50" charset="-52"/>
              </a:rPr>
              <a:t>Кредитны</a:t>
            </a:r>
            <a:r>
              <a:rPr lang="ru-RU" sz="900" dirty="0">
                <a:solidFill>
                  <a:schemeClr val="bg1"/>
                </a:solidFill>
                <a:latin typeface="Muller Light" pitchFamily="50" charset="-52"/>
              </a:rPr>
              <a:t>й</a:t>
            </a:r>
            <a:r>
              <a:rPr lang="ru-RU" sz="900" dirty="0" smtClean="0">
                <a:solidFill>
                  <a:schemeClr val="bg1"/>
                </a:solidFill>
                <a:latin typeface="Muller Light" pitchFamily="50" charset="-52"/>
              </a:rPr>
              <a:t> договор с </a:t>
            </a:r>
            <a:r>
              <a:rPr lang="ru-RU" sz="900" dirty="0">
                <a:solidFill>
                  <a:schemeClr val="bg1"/>
                </a:solidFill>
                <a:latin typeface="Muller Light" pitchFamily="50" charset="-52"/>
              </a:rPr>
              <a:t>датой заключения </a:t>
            </a:r>
            <a:r>
              <a:rPr lang="ru-RU" sz="900" dirty="0" smtClean="0">
                <a:solidFill>
                  <a:schemeClr val="bg1"/>
                </a:solidFill>
                <a:latin typeface="Muller Medium" pitchFamily="50" charset="-52"/>
              </a:rPr>
              <a:t>не </a:t>
            </a:r>
            <a:r>
              <a:rPr lang="ru-RU" sz="900" dirty="0">
                <a:solidFill>
                  <a:schemeClr val="bg1"/>
                </a:solidFill>
                <a:latin typeface="Muller Medium" pitchFamily="50" charset="-52"/>
              </a:rPr>
              <a:t>ранее </a:t>
            </a:r>
            <a:endParaRPr lang="en-US" sz="900" dirty="0" smtClean="0">
              <a:solidFill>
                <a:schemeClr val="bg1"/>
              </a:solidFill>
              <a:latin typeface="Muller Medium" pitchFamily="50" charset="-52"/>
            </a:endParaRPr>
          </a:p>
          <a:p>
            <a:pPr algn="ctr"/>
            <a:r>
              <a:rPr lang="ru-RU" sz="900" dirty="0" smtClean="0">
                <a:solidFill>
                  <a:schemeClr val="bg1"/>
                </a:solidFill>
                <a:latin typeface="Muller Medium" pitchFamily="50" charset="-52"/>
              </a:rPr>
              <a:t>1 </a:t>
            </a:r>
            <a:r>
              <a:rPr lang="ru-RU" sz="900" dirty="0">
                <a:solidFill>
                  <a:schemeClr val="bg1"/>
                </a:solidFill>
                <a:latin typeface="Muller Medium" pitchFamily="50" charset="-52"/>
              </a:rPr>
              <a:t>сентября 2020 г.</a:t>
            </a:r>
            <a:r>
              <a:rPr lang="ru-RU" sz="900" dirty="0">
                <a:solidFill>
                  <a:schemeClr val="bg1"/>
                </a:solidFill>
                <a:latin typeface="Muller Light" pitchFamily="50" charset="-52"/>
              </a:rPr>
              <a:t> </a:t>
            </a:r>
            <a:endParaRPr lang="ru-RU" sz="900" dirty="0" smtClean="0">
              <a:solidFill>
                <a:schemeClr val="bg1"/>
              </a:solidFill>
              <a:latin typeface="Muller Light" pitchFamily="50" charset="-52"/>
            </a:endParaRPr>
          </a:p>
          <a:p>
            <a:pPr algn="ctr"/>
            <a:r>
              <a:rPr lang="ru-RU" sz="900" dirty="0" smtClean="0">
                <a:solidFill>
                  <a:schemeClr val="bg1"/>
                </a:solidFill>
                <a:latin typeface="Muller Light" pitchFamily="50" charset="-52"/>
              </a:rPr>
              <a:t>и </a:t>
            </a:r>
            <a:r>
              <a:rPr lang="ru-RU" sz="900" dirty="0">
                <a:solidFill>
                  <a:schemeClr val="bg1"/>
                </a:solidFill>
                <a:latin typeface="Muller Light" pitchFamily="50" charset="-52"/>
              </a:rPr>
              <a:t>суммой кредитного договора </a:t>
            </a:r>
            <a:r>
              <a:rPr lang="ru-RU" sz="900" dirty="0" smtClean="0">
                <a:solidFill>
                  <a:schemeClr val="bg1"/>
                </a:solidFill>
                <a:latin typeface="Muller Light" pitchFamily="50" charset="-52"/>
              </a:rPr>
              <a:t>от </a:t>
            </a:r>
            <a:r>
              <a:rPr lang="ru-RU" sz="900" dirty="0">
                <a:solidFill>
                  <a:schemeClr val="bg1"/>
                </a:solidFill>
                <a:latin typeface="Muller Medium" pitchFamily="50" charset="-52"/>
              </a:rPr>
              <a:t>100 млн руб.</a:t>
            </a:r>
            <a:r>
              <a:rPr lang="ru-RU" sz="900" dirty="0">
                <a:solidFill>
                  <a:schemeClr val="bg1"/>
                </a:solidFill>
                <a:latin typeface="Muller Light" pitchFamily="50" charset="-52"/>
              </a:rPr>
              <a:t>, </a:t>
            </a:r>
            <a:endParaRPr lang="ru-RU" sz="900" dirty="0" smtClean="0">
              <a:solidFill>
                <a:schemeClr val="bg1"/>
              </a:solidFill>
              <a:latin typeface="Muller Light" pitchFamily="50" charset="-52"/>
            </a:endParaRPr>
          </a:p>
          <a:p>
            <a:pPr algn="ctr"/>
            <a:r>
              <a:rPr lang="ru-RU" sz="900" dirty="0" smtClean="0">
                <a:solidFill>
                  <a:schemeClr val="bg1"/>
                </a:solidFill>
                <a:latin typeface="Muller Light" pitchFamily="50" charset="-52"/>
              </a:rPr>
              <a:t>но </a:t>
            </a:r>
            <a:r>
              <a:rPr lang="ru-RU" sz="900" dirty="0">
                <a:solidFill>
                  <a:schemeClr val="bg1"/>
                </a:solidFill>
                <a:latin typeface="Muller Light" pitchFamily="50" charset="-52"/>
              </a:rPr>
              <a:t>не выше </a:t>
            </a:r>
            <a:r>
              <a:rPr lang="ru-RU" sz="900" dirty="0">
                <a:solidFill>
                  <a:schemeClr val="bg1"/>
                </a:solidFill>
                <a:latin typeface="Muller Medium" pitchFamily="50" charset="-52"/>
              </a:rPr>
              <a:t>1 млрд </a:t>
            </a:r>
            <a:r>
              <a:rPr lang="ru-RU" sz="900" dirty="0" smtClean="0">
                <a:solidFill>
                  <a:schemeClr val="bg1"/>
                </a:solidFill>
                <a:latin typeface="Muller Medium" pitchFamily="50" charset="-52"/>
              </a:rPr>
              <a:t>руб.</a:t>
            </a:r>
            <a:endParaRPr lang="ru-RU" sz="900" dirty="0">
              <a:solidFill>
                <a:schemeClr val="bg1"/>
              </a:solidFill>
              <a:latin typeface="Muller Medium" pitchFamily="50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2834" y="1227869"/>
            <a:ext cx="365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C00000"/>
                </a:solidFill>
              </a:rPr>
              <a:t>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42906" y="3472002"/>
            <a:ext cx="1679723" cy="415498"/>
          </a:xfrm>
          <a:prstGeom prst="rect">
            <a:avLst/>
          </a:prstGeom>
          <a:solidFill>
            <a:srgbClr val="31964A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Light" pitchFamily="50" charset="-52"/>
              </a:rPr>
              <a:t>Реализация инвестиционного проекта за </a:t>
            </a:r>
            <a:r>
              <a:rPr lang="ru-RU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Light" pitchFamily="50" charset="-52"/>
              </a:rPr>
              <a:t>исключением </a:t>
            </a:r>
            <a:r>
              <a:rPr lang="ru-RU" sz="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Light" pitchFamily="50" charset="-52"/>
              </a:rPr>
              <a:t>сфере </a:t>
            </a:r>
            <a:r>
              <a:rPr lang="ru-RU" sz="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Light" pitchFamily="50" charset="-52"/>
              </a:rPr>
              <a:t>жилищного </a:t>
            </a:r>
            <a:r>
              <a:rPr lang="ru-RU" sz="7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Light" pitchFamily="50" charset="-52"/>
              </a:rPr>
              <a:t>строительства</a:t>
            </a:r>
            <a:endParaRPr lang="ru-RU" sz="7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Light" pitchFamily="50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4152" y="1039935"/>
            <a:ext cx="4325921" cy="784830"/>
          </a:xfrm>
          <a:prstGeom prst="rect">
            <a:avLst/>
          </a:prstGeom>
          <a:ln w="9525">
            <a:solidFill>
              <a:srgbClr val="101A5F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Muller Medium" pitchFamily="50" charset="-52"/>
              </a:rPr>
              <a:t>Юридическое </a:t>
            </a:r>
            <a:r>
              <a:rPr lang="ru-RU" sz="900" dirty="0">
                <a:latin typeface="Muller Medium" pitchFamily="50" charset="-52"/>
              </a:rPr>
              <a:t>лицо </a:t>
            </a:r>
            <a:r>
              <a:rPr lang="ru-RU" sz="900" dirty="0" smtClean="0">
                <a:latin typeface="Muller Medium" pitchFamily="50" charset="-52"/>
              </a:rPr>
              <a:t>должно заключить </a:t>
            </a:r>
            <a:r>
              <a:rPr lang="ru-RU" sz="900" dirty="0">
                <a:latin typeface="Muller Medium" pitchFamily="50" charset="-52"/>
              </a:rPr>
              <a:t>кредитный договор с российской кредитной организацией по предоставлению кредита на реализацию инвестиционного проекта, в целях осуществления расходов инвестиционного характера, возникающих в ходе реализации инвестиционных </a:t>
            </a:r>
            <a:r>
              <a:rPr lang="ru-RU" sz="900" dirty="0" smtClean="0">
                <a:latin typeface="Muller Medium" pitchFamily="50" charset="-52"/>
              </a:rPr>
              <a:t>проектов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35184" y="3295853"/>
            <a:ext cx="2028801" cy="1569660"/>
          </a:xfrm>
          <a:prstGeom prst="rect">
            <a:avLst/>
          </a:prstGeom>
          <a:solidFill>
            <a:srgbClr val="D2DEEF"/>
          </a:solidFill>
        </p:spPr>
        <p:txBody>
          <a:bodyPr wrap="square" rtlCol="0">
            <a:spAutoFit/>
          </a:bodyPr>
          <a:lstStyle/>
          <a:p>
            <a:r>
              <a:rPr lang="ru-RU" sz="800" dirty="0">
                <a:latin typeface="Muller Light Italic" pitchFamily="50" charset="-52"/>
              </a:rPr>
              <a:t>Ю</a:t>
            </a:r>
            <a:r>
              <a:rPr lang="ru-RU" sz="800" dirty="0" smtClean="0">
                <a:latin typeface="Muller Light Italic" pitchFamily="50" charset="-52"/>
              </a:rPr>
              <a:t>ридическое </a:t>
            </a:r>
            <a:r>
              <a:rPr lang="ru-RU" sz="800" dirty="0">
                <a:latin typeface="Muller Light Italic" pitchFamily="50" charset="-52"/>
              </a:rPr>
              <a:t>лицо </a:t>
            </a:r>
            <a:r>
              <a:rPr lang="ru-RU" sz="800" dirty="0" smtClean="0">
                <a:latin typeface="Muller Light Italic" pitchFamily="50" charset="-52"/>
              </a:rPr>
              <a:t>должно своевременно исполнять </a:t>
            </a:r>
            <a:r>
              <a:rPr lang="ru-RU" sz="800" dirty="0">
                <a:latin typeface="Muller Light Italic" pitchFamily="50" charset="-52"/>
              </a:rPr>
              <a:t>условия кредитного </a:t>
            </a:r>
            <a:r>
              <a:rPr lang="ru-RU" sz="800" dirty="0" smtClean="0">
                <a:latin typeface="Muller Light Italic" pitchFamily="50" charset="-52"/>
              </a:rPr>
              <a:t>договора и понести </a:t>
            </a:r>
            <a:r>
              <a:rPr lang="ru-RU" sz="800" dirty="0">
                <a:latin typeface="Muller Light Italic" pitchFamily="50" charset="-52"/>
              </a:rPr>
              <a:t>затраты на </a:t>
            </a:r>
            <a:r>
              <a:rPr lang="ru-RU" sz="800" dirty="0" smtClean="0">
                <a:latin typeface="Muller Light Italic" pitchFamily="50" charset="-52"/>
              </a:rPr>
              <a:t>уплату </a:t>
            </a:r>
            <a:r>
              <a:rPr lang="ru-RU" sz="800" dirty="0">
                <a:latin typeface="Muller Light Italic" pitchFamily="50" charset="-52"/>
              </a:rPr>
              <a:t>процентов по </a:t>
            </a:r>
            <a:r>
              <a:rPr lang="ru-RU" sz="800" dirty="0" smtClean="0">
                <a:latin typeface="Muller Light Italic" pitchFamily="50" charset="-52"/>
              </a:rPr>
              <a:t>принятым </a:t>
            </a:r>
            <a:r>
              <a:rPr lang="ru-RU" sz="800" dirty="0">
                <a:latin typeface="Muller Light Italic" pitchFamily="50" charset="-52"/>
              </a:rPr>
              <a:t>кредитным обязательствам на реализацию инвестиционных проектов, реализуемых на территории Краснодарского края в размере равном или большем ключевой ставки Банка России, действующей на момент заключения кредитного договора.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65320" y="1891372"/>
            <a:ext cx="3941754" cy="2200602"/>
          </a:xfrm>
          <a:prstGeom prst="rect">
            <a:avLst/>
          </a:prstGeom>
          <a:solidFill>
            <a:srgbClr val="004926"/>
          </a:solidFill>
          <a:ln>
            <a:solidFill>
              <a:srgbClr val="101A5F"/>
            </a:solidFill>
          </a:ln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chemeClr val="bg1"/>
                </a:solidFill>
                <a:latin typeface="Muller Medium" pitchFamily="50" charset="-52"/>
              </a:rPr>
              <a:t>Для предоставления указанной субсидии юридические лица </a:t>
            </a:r>
            <a:r>
              <a:rPr lang="ru-RU" sz="1000" b="1" dirty="0" smtClean="0">
                <a:solidFill>
                  <a:schemeClr val="bg1"/>
                </a:solidFill>
                <a:latin typeface="Muller Medium" pitchFamily="50" charset="-52"/>
              </a:rPr>
              <a:t>предоставляют следующие основные документы:</a:t>
            </a:r>
          </a:p>
          <a:p>
            <a:endParaRPr lang="ru-RU" sz="1000" b="1" dirty="0">
              <a:solidFill>
                <a:schemeClr val="bg1"/>
              </a:solidFill>
              <a:latin typeface="Muller Medium" pitchFamily="50" charset="-52"/>
            </a:endParaRPr>
          </a:p>
          <a:p>
            <a:r>
              <a:rPr lang="ru-RU" sz="1000" b="1" dirty="0" smtClean="0">
                <a:solidFill>
                  <a:schemeClr val="bg1"/>
                </a:solidFill>
                <a:latin typeface="Muller Medium" pitchFamily="50" charset="-52"/>
              </a:rPr>
              <a:t>1) копия </a:t>
            </a:r>
            <a:r>
              <a:rPr lang="ru-RU" sz="1000" b="1" dirty="0">
                <a:solidFill>
                  <a:schemeClr val="bg1"/>
                </a:solidFill>
                <a:latin typeface="Muller Medium" pitchFamily="50" charset="-52"/>
              </a:rPr>
              <a:t>кредитного договора</a:t>
            </a:r>
            <a:r>
              <a:rPr lang="ru-RU" sz="1000" b="1" dirty="0">
                <a:solidFill>
                  <a:schemeClr val="bg1"/>
                </a:solidFill>
                <a:latin typeface="Muller Light" pitchFamily="50" charset="-52"/>
              </a:rPr>
              <a:t>, содержащего информацию о цели кредита, сумме кредита, процентной ставке, общей сумме процентов, подлежащих уплате, порядке уплаты процентов, порядке возврата кредита, сроке кредита, заверенная банком</a:t>
            </a:r>
            <a:r>
              <a:rPr lang="ru-RU" sz="1000" b="1" dirty="0" smtClean="0">
                <a:solidFill>
                  <a:schemeClr val="bg1"/>
                </a:solidFill>
                <a:latin typeface="Muller Light" pitchFamily="50" charset="-52"/>
              </a:rPr>
              <a:t>;</a:t>
            </a:r>
          </a:p>
          <a:p>
            <a:pPr marL="228600" indent="-228600">
              <a:buAutoNum type="arabicParenR"/>
            </a:pPr>
            <a:endParaRPr lang="ru-RU" sz="1000" b="1" dirty="0">
              <a:solidFill>
                <a:schemeClr val="bg1"/>
              </a:solidFill>
              <a:latin typeface="Muller Light" pitchFamily="50" charset="-52"/>
            </a:endParaRPr>
          </a:p>
          <a:p>
            <a:r>
              <a:rPr lang="ru-RU" sz="1000" b="1" dirty="0">
                <a:solidFill>
                  <a:schemeClr val="bg1"/>
                </a:solidFill>
                <a:latin typeface="Muller Medium" pitchFamily="50" charset="-52"/>
              </a:rPr>
              <a:t>2</a:t>
            </a:r>
            <a:r>
              <a:rPr lang="ru-RU" sz="1000" b="1" dirty="0" smtClean="0">
                <a:solidFill>
                  <a:schemeClr val="bg1"/>
                </a:solidFill>
                <a:latin typeface="Muller Medium" pitchFamily="50" charset="-52"/>
              </a:rPr>
              <a:t>) </a:t>
            </a:r>
            <a:r>
              <a:rPr lang="ru-RU" sz="1000" b="1" dirty="0">
                <a:solidFill>
                  <a:schemeClr val="bg1"/>
                </a:solidFill>
                <a:latin typeface="Muller Medium" pitchFamily="50" charset="-52"/>
              </a:rPr>
              <a:t>копии платежных документов, подтверждающих уплату начисленных процентов за пользование кредитом и его погашение</a:t>
            </a:r>
            <a:r>
              <a:rPr lang="ru-RU" sz="1000" b="1" dirty="0">
                <a:solidFill>
                  <a:schemeClr val="bg1"/>
                </a:solidFill>
                <a:latin typeface="Muller Light" pitchFamily="50" charset="-52"/>
              </a:rPr>
              <a:t>, заверенные банком не позднее даты подачи заявки на участие в отборе участником </a:t>
            </a:r>
            <a:r>
              <a:rPr lang="ru-RU" sz="1000" b="1" dirty="0" smtClean="0">
                <a:solidFill>
                  <a:schemeClr val="bg1"/>
                </a:solidFill>
                <a:latin typeface="Muller Light" pitchFamily="50" charset="-52"/>
              </a:rPr>
              <a:t>отбора.</a:t>
            </a:r>
            <a:endParaRPr lang="ru-RU" sz="1000" b="1" dirty="0">
              <a:solidFill>
                <a:schemeClr val="bg1"/>
              </a:solidFill>
              <a:latin typeface="Muller Light" pitchFamily="50" charset="-52"/>
            </a:endParaRPr>
          </a:p>
          <a:p>
            <a:endParaRPr lang="ru-RU" sz="700" dirty="0">
              <a:latin typeface="Muller Light" pitchFamily="50" charset="-52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814242" y="1003506"/>
            <a:ext cx="3571" cy="3908174"/>
          </a:xfrm>
          <a:prstGeom prst="line">
            <a:avLst/>
          </a:prstGeom>
          <a:ln w="9525">
            <a:solidFill>
              <a:srgbClr val="101A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965320" y="4450015"/>
            <a:ext cx="3941755" cy="461665"/>
          </a:xfrm>
          <a:prstGeom prst="rect">
            <a:avLst/>
          </a:prstGeom>
          <a:solidFill>
            <a:srgbClr val="31964A"/>
          </a:solidFill>
        </p:spPr>
        <p:txBody>
          <a:bodyPr wrap="square" rtlCol="0">
            <a:spAutoFit/>
          </a:bodyPr>
          <a:lstStyle/>
          <a:p>
            <a:r>
              <a:rPr lang="ru-RU" sz="800" dirty="0" smtClean="0">
                <a:latin typeface="Muller Light Italic" pitchFamily="50" charset="-52"/>
              </a:rPr>
              <a:t>Предоставление субсидии осуществляется на </a:t>
            </a:r>
            <a:r>
              <a:rPr lang="ru-RU" sz="800" dirty="0">
                <a:latin typeface="Muller Light Italic" pitchFamily="50" charset="-52"/>
              </a:rPr>
              <a:t>срок, не превышающий трех </a:t>
            </a:r>
            <a:r>
              <a:rPr lang="ru-RU" sz="800" dirty="0" smtClean="0">
                <a:latin typeface="Muller Light Italic" pitchFamily="50" charset="-52"/>
              </a:rPr>
              <a:t>лет</a:t>
            </a:r>
            <a:r>
              <a:rPr lang="ru-RU" sz="800" dirty="0">
                <a:latin typeface="Muller Light Italic" pitchFamily="50" charset="-52"/>
              </a:rPr>
              <a:t> </a:t>
            </a:r>
            <a:r>
              <a:rPr lang="ru-RU" sz="800" dirty="0" smtClean="0">
                <a:latin typeface="Muller Light Italic" pitchFamily="50" charset="-52"/>
              </a:rPr>
              <a:t>в размере ключевой </a:t>
            </a:r>
            <a:r>
              <a:rPr lang="ru-RU" sz="800" dirty="0">
                <a:latin typeface="Muller Light Italic" pitchFamily="50" charset="-52"/>
              </a:rPr>
              <a:t>ставки Банка России, действующей на момент заключения кредитного договора.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988976" y="977539"/>
            <a:ext cx="2113724" cy="523220"/>
          </a:xfrm>
          <a:prstGeom prst="rect">
            <a:avLst/>
          </a:prstGeom>
          <a:solidFill>
            <a:srgbClr val="00492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700" dirty="0">
                <a:solidFill>
                  <a:schemeClr val="bg1"/>
                </a:solidFill>
                <a:latin typeface="Muller Light" pitchFamily="50" charset="-52"/>
              </a:rPr>
              <a:t>Планируемая дата издания нормативного правового акта, устанавливающего порядок предоставления субсидии </a:t>
            </a:r>
          </a:p>
          <a:p>
            <a:pPr algn="ctr"/>
            <a:r>
              <a:rPr lang="ru-RU" sz="700" dirty="0" smtClean="0">
                <a:solidFill>
                  <a:schemeClr val="bg1"/>
                </a:solidFill>
                <a:latin typeface="Muller Medium" pitchFamily="50" charset="-52"/>
              </a:rPr>
              <a:t>9 апреля 2021 г.</a:t>
            </a:r>
            <a:endParaRPr lang="ru-RU" sz="700" dirty="0">
              <a:solidFill>
                <a:schemeClr val="bg1"/>
              </a:solidFill>
              <a:latin typeface="Muller Medium" pitchFamily="50" charset="-52"/>
            </a:endParaRPr>
          </a:p>
        </p:txBody>
      </p:sp>
      <p:graphicFrame>
        <p:nvGraphicFramePr>
          <p:cNvPr id="20" name="Таблица 19"/>
          <p:cNvGraphicFramePr>
            <a:graphicFrameLocks noGrp="1"/>
          </p:cNvGraphicFramePr>
          <p:nvPr>
            <p:extLst/>
          </p:nvPr>
        </p:nvGraphicFramePr>
        <p:xfrm>
          <a:off x="7134895" y="977539"/>
          <a:ext cx="1795834" cy="5232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8187"/>
                <a:gridCol w="591852"/>
                <a:gridCol w="585795"/>
              </a:tblGrid>
              <a:tr h="193221"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Muller Medium" pitchFamily="50" charset="-52"/>
                        </a:rPr>
                        <a:t>2021 г.*</a:t>
                      </a:r>
                      <a:endParaRPr lang="ru-RU" sz="600" dirty="0">
                        <a:latin typeface="Muller Medium" pitchFamily="50" charset="-52"/>
                      </a:endParaRPr>
                    </a:p>
                  </a:txBody>
                  <a:tcPr>
                    <a:solidFill>
                      <a:srgbClr val="101A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Muller Medium" pitchFamily="50" charset="-52"/>
                        </a:rPr>
                        <a:t>2022</a:t>
                      </a:r>
                      <a:r>
                        <a:rPr lang="ru-RU" sz="600" baseline="0" dirty="0" smtClean="0">
                          <a:latin typeface="Muller Medium" pitchFamily="50" charset="-52"/>
                        </a:rPr>
                        <a:t> г.*</a:t>
                      </a:r>
                      <a:endParaRPr lang="ru-RU" sz="600" dirty="0">
                        <a:latin typeface="Muller Medium" pitchFamily="50" charset="-52"/>
                      </a:endParaRPr>
                    </a:p>
                  </a:txBody>
                  <a:tcPr>
                    <a:solidFill>
                      <a:srgbClr val="101A5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600" dirty="0" smtClean="0">
                          <a:latin typeface="Muller Medium" pitchFamily="50" charset="-52"/>
                        </a:rPr>
                        <a:t>2023 г.*</a:t>
                      </a:r>
                      <a:endParaRPr lang="ru-RU" sz="600" dirty="0">
                        <a:latin typeface="Muller Medium" pitchFamily="50" charset="-52"/>
                      </a:endParaRPr>
                    </a:p>
                  </a:txBody>
                  <a:tcPr>
                    <a:solidFill>
                      <a:srgbClr val="101A5F"/>
                    </a:solidFill>
                  </a:tcPr>
                </a:tc>
              </a:tr>
              <a:tr h="329999">
                <a:tc>
                  <a:txBody>
                    <a:bodyPr/>
                    <a:lstStyle/>
                    <a:p>
                      <a:pPr algn="ctr"/>
                      <a:endParaRPr lang="ru-RU" sz="700" b="1" dirty="0" smtClean="0">
                        <a:effectLst/>
                        <a:latin typeface="Muller Light" pitchFamily="50" charset="-52"/>
                      </a:endParaRPr>
                    </a:p>
                    <a:p>
                      <a:pPr algn="ctr"/>
                      <a:r>
                        <a:rPr lang="ru-RU" sz="700" b="1" dirty="0" smtClean="0">
                          <a:effectLst/>
                          <a:latin typeface="Muller Light" pitchFamily="50" charset="-52"/>
                        </a:rPr>
                        <a:t>200 000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700" b="1" dirty="0" smtClean="0">
                        <a:effectLst/>
                        <a:latin typeface="Muller Light" pitchFamily="50" charset="-52"/>
                      </a:endParaRPr>
                    </a:p>
                    <a:p>
                      <a:pPr algn="ctr"/>
                      <a:r>
                        <a:rPr lang="ru-RU" sz="700" b="1" dirty="0" smtClean="0">
                          <a:effectLst/>
                          <a:latin typeface="Muller Light" pitchFamily="50" charset="-52"/>
                        </a:rPr>
                        <a:t>360 000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700" b="1" dirty="0" smtClean="0">
                        <a:effectLst/>
                        <a:latin typeface="Muller Light" pitchFamily="50" charset="-52"/>
                      </a:endParaRPr>
                    </a:p>
                    <a:p>
                      <a:pPr algn="ctr"/>
                      <a:r>
                        <a:rPr lang="ru-RU" sz="700" b="1" dirty="0" smtClean="0">
                          <a:effectLst/>
                          <a:latin typeface="Muller Light" pitchFamily="50" charset="-52"/>
                        </a:rPr>
                        <a:t>360 000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621780" y="4928056"/>
            <a:ext cx="230895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 smtClean="0">
                <a:latin typeface="Muller Light" pitchFamily="50" charset="-52"/>
              </a:rPr>
              <a:t>*Объем </a:t>
            </a:r>
            <a:r>
              <a:rPr lang="ru-RU" sz="900" dirty="0">
                <a:latin typeface="Muller Light" pitchFamily="50" charset="-52"/>
              </a:rPr>
              <a:t>финансирования, тыс. </a:t>
            </a:r>
            <a:r>
              <a:rPr lang="ru-RU" sz="900" dirty="0" smtClean="0">
                <a:latin typeface="Muller Light" pitchFamily="50" charset="-52"/>
              </a:rPr>
              <a:t>рублей</a:t>
            </a:r>
            <a:endParaRPr lang="ru-RU" sz="600" dirty="0" smtClean="0">
              <a:latin typeface="Muller Light" pitchFamily="50" charset="-52"/>
            </a:endParaRPr>
          </a:p>
        </p:txBody>
      </p:sp>
      <p:sp>
        <p:nvSpPr>
          <p:cNvPr id="5" name="Стрелка вниз 4"/>
          <p:cNvSpPr/>
          <p:nvPr/>
        </p:nvSpPr>
        <p:spPr>
          <a:xfrm rot="1461390">
            <a:off x="1367615" y="1878032"/>
            <a:ext cx="246315" cy="2277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875895">
            <a:off x="2070556" y="1905819"/>
            <a:ext cx="203998" cy="14810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вниз 21"/>
          <p:cNvSpPr/>
          <p:nvPr/>
        </p:nvSpPr>
        <p:spPr>
          <a:xfrm rot="20330407">
            <a:off x="2756079" y="1880315"/>
            <a:ext cx="191315" cy="13522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 rot="19686979">
            <a:off x="3399078" y="1857006"/>
            <a:ext cx="213924" cy="19962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203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" y="2137"/>
            <a:ext cx="7463307" cy="707459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396240" y="863270"/>
            <a:ext cx="4373880" cy="2352775"/>
          </a:xfrm>
          <a:prstGeom prst="roundRect">
            <a:avLst/>
          </a:prstGeom>
          <a:solidFill>
            <a:srgbClr val="101A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t"/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Muller Medium" pitchFamily="50" charset="-52"/>
              </a:rPr>
              <a:t>Инвестиционный налоговый вычет</a:t>
            </a:r>
            <a:r>
              <a:rPr lang="ru-RU" sz="1400" dirty="0">
                <a:latin typeface="Muller Light" pitchFamily="50" charset="-52"/>
              </a:rPr>
              <a:t> – расширение перечня видов деятельности для получения инвестиционного налогового вычета по налогу на прибыль.</a:t>
            </a:r>
          </a:p>
          <a:p>
            <a:pPr algn="ctr">
              <a:lnSpc>
                <a:spcPct val="80000"/>
              </a:lnSpc>
            </a:pPr>
            <a:r>
              <a:rPr lang="ru-RU" sz="1400" dirty="0">
                <a:latin typeface="Muller Light" pitchFamily="50" charset="-52"/>
              </a:rPr>
              <a:t> Для организаций, которые не являются участниками национального проекта «Производительность труда», с основным видом деятельности в сфере обрабатывающих производств (кроме производства напитков, табачных изделий, нефтепродуктов); сельского хозяйства; санаторно-курортной отрасли; здравоохранения.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6240" y="3452497"/>
            <a:ext cx="4373880" cy="1264921"/>
          </a:xfrm>
          <a:prstGeom prst="roundRect">
            <a:avLst/>
          </a:prstGeom>
          <a:solidFill>
            <a:srgbClr val="101A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t"/>
          <a:lstStyle/>
          <a:p>
            <a:pPr algn="ctr">
              <a:lnSpc>
                <a:spcPct val="80000"/>
              </a:lnSpc>
            </a:pPr>
            <a:r>
              <a:rPr lang="ru-RU" sz="1400" dirty="0">
                <a:latin typeface="Muller Medium" pitchFamily="50" charset="-52"/>
              </a:rPr>
              <a:t>Региональный инвестиционный проект (РИП)</a:t>
            </a:r>
            <a:r>
              <a:rPr lang="ru-RU" sz="1400" dirty="0">
                <a:latin typeface="Muller Light" pitchFamily="50" charset="-52"/>
              </a:rPr>
              <a:t> – участники данного проекта смогут воспользоваться правом на налоговые преференции в части установления пониженной ставки по налогу на прибыль и налоговой льготы по налогу на имущество</a:t>
            </a:r>
            <a:r>
              <a:rPr lang="ru-RU" sz="1100" dirty="0">
                <a:latin typeface="Muller Light" pitchFamily="50" charset="-52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30487" y="155811"/>
            <a:ext cx="6713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2000" b="1" dirty="0" smtClean="0">
                <a:solidFill>
                  <a:srgbClr val="344554"/>
                </a:solidFill>
                <a:latin typeface="Muller Bold" pitchFamily="50" charset="-52"/>
              </a:rPr>
              <a:t>ПЛАНИРУЕМЫЕ НАЛОГОВЫЕ ЛЬГОТЫ</a:t>
            </a:r>
            <a:endParaRPr lang="ru-RU" sz="2000" b="1" dirty="0">
              <a:solidFill>
                <a:srgbClr val="344554"/>
              </a:solidFill>
              <a:latin typeface="Muller Bold" pitchFamily="50" charset="-52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5766" y="991006"/>
            <a:ext cx="2727960" cy="181604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Скругленный прямоугольник 8"/>
          <p:cNvSpPr/>
          <p:nvPr/>
        </p:nvSpPr>
        <p:spPr>
          <a:xfrm>
            <a:off x="6018136" y="3452497"/>
            <a:ext cx="2815590" cy="1264921"/>
          </a:xfrm>
          <a:prstGeom prst="roundRect">
            <a:avLst/>
          </a:prstGeom>
          <a:solidFill>
            <a:srgbClr val="101A5F"/>
          </a:solidFill>
          <a:ln>
            <a:noFill/>
          </a:ln>
          <a:effectLst>
            <a:softEdge rad="0"/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Muller Medium" pitchFamily="50" charset="-52"/>
              </a:rPr>
              <a:t>Льгота </a:t>
            </a:r>
            <a:r>
              <a:rPr lang="ru-RU" sz="1200" dirty="0">
                <a:latin typeface="Muller Medium" pitchFamily="50" charset="-52"/>
              </a:rPr>
              <a:t>по налогу на имущество </a:t>
            </a:r>
            <a:r>
              <a:rPr lang="ru-RU" sz="1200" dirty="0">
                <a:latin typeface="Muller Light" pitchFamily="50" charset="-52"/>
              </a:rPr>
              <a:t>организаций для организаций,  заключивших концессионные соглашения с органом местного самоуправления в сфере образования</a:t>
            </a:r>
          </a:p>
        </p:txBody>
      </p:sp>
    </p:spTree>
    <p:extLst>
      <p:ext uri="{BB962C8B-B14F-4D97-AF65-F5344CB8AC3E}">
        <p14:creationId xmlns:p14="http://schemas.microsoft.com/office/powerpoint/2010/main" val="446809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631852" y="235081"/>
            <a:ext cx="2591145" cy="51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8202" y="931208"/>
            <a:ext cx="440457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50" b="1" dirty="0">
                <a:latin typeface="Muller Light" pitchFamily="50" charset="-52"/>
              </a:rPr>
              <a:t>РИП – инвестиционный проект, целью которого является производство </a:t>
            </a:r>
            <a:r>
              <a:rPr lang="ru-RU" sz="1050" b="1" dirty="0" smtClean="0">
                <a:latin typeface="Muller Light" pitchFamily="50" charset="-52"/>
              </a:rPr>
              <a:t>товаров</a:t>
            </a:r>
            <a:r>
              <a:rPr lang="ru-RU" sz="1050" dirty="0">
                <a:latin typeface="Muller Light" pitchFamily="50" charset="-52"/>
              </a:rPr>
              <a:t>.</a:t>
            </a:r>
            <a:r>
              <a:rPr lang="ru-RU" sz="1050" dirty="0" smtClean="0">
                <a:latin typeface="Muller Light" pitchFamily="50" charset="-52"/>
              </a:rPr>
              <a:t> </a:t>
            </a:r>
          </a:p>
          <a:p>
            <a:pPr>
              <a:lnSpc>
                <a:spcPct val="80000"/>
              </a:lnSpc>
            </a:pPr>
            <a:r>
              <a:rPr lang="ru-RU" sz="1050" dirty="0" smtClean="0">
                <a:latin typeface="Muller Light" pitchFamily="50" charset="-52"/>
              </a:rPr>
              <a:t>Участники РИП смогут </a:t>
            </a:r>
            <a:r>
              <a:rPr lang="ru-RU" sz="1050" dirty="0">
                <a:latin typeface="Muller Light" pitchFamily="50" charset="-52"/>
              </a:rPr>
              <a:t>воспользоваться правом на налоговые преференции в части установления </a:t>
            </a:r>
            <a:r>
              <a:rPr lang="ru-RU" sz="1050" b="1" dirty="0">
                <a:latin typeface="Muller Light" pitchFamily="50" charset="-52"/>
              </a:rPr>
              <a:t>пониженной ставки по налогу на прибыль</a:t>
            </a:r>
            <a:r>
              <a:rPr lang="ru-RU" sz="1050" dirty="0">
                <a:latin typeface="Muller Light" pitchFamily="50" charset="-52"/>
              </a:rPr>
              <a:t> и </a:t>
            </a:r>
            <a:r>
              <a:rPr lang="ru-RU" sz="1050" b="1" dirty="0">
                <a:latin typeface="Muller Light" pitchFamily="50" charset="-52"/>
              </a:rPr>
              <a:t>налоговой льготы по налогу на имущество</a:t>
            </a:r>
            <a:r>
              <a:rPr lang="ru-RU" sz="1050" dirty="0">
                <a:latin typeface="Muller Light" pitchFamily="50" charset="-52"/>
              </a:rPr>
              <a:t>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98002" y="2068419"/>
            <a:ext cx="4119528" cy="1588874"/>
          </a:xfrm>
          <a:prstGeom prst="roundRect">
            <a:avLst/>
          </a:prstGeom>
          <a:solidFill>
            <a:srgbClr val="101A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по налогу на прибыль организаций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*:</a:t>
            </a:r>
          </a:p>
          <a:p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–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0 %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 в федеральный бюджет на срок равный сроку действия региональной преференции;</a:t>
            </a:r>
          </a:p>
          <a:p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–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10 %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 в региональный бюджет в размере льготы, равной объему капитальных вложений. </a:t>
            </a:r>
          </a:p>
          <a:p>
            <a:endParaRPr lang="ru-RU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Regular" pitchFamily="50" charset="-52"/>
            </a:endParaRPr>
          </a:p>
          <a:p>
            <a: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* по </a:t>
            </a:r>
            <a:r>
              <a:rPr lang="ru-RU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сроку не ограничен, но до 1 января 2027 г. при объеме капитальных вложений 50 млн руб. за 3 года или до 1 января 2029 г. при объеме капитальных вложений 500 млн руб. за 5 лет.</a:t>
            </a:r>
          </a:p>
          <a:p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Medium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8002" y="3730043"/>
            <a:ext cx="4119528" cy="1208230"/>
          </a:xfrm>
          <a:prstGeom prst="roundRect">
            <a:avLst/>
          </a:prstGeom>
          <a:solidFill>
            <a:srgbClr val="101A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endParaRPr lang="ru-RU" sz="1000" dirty="0" smtClean="0"/>
          </a:p>
          <a:p>
            <a:endParaRPr lang="ru-RU" sz="1000" dirty="0"/>
          </a:p>
          <a:p>
            <a:pPr algn="ctr"/>
            <a:r>
              <a:rPr lang="ru-RU" sz="1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РИП не может быть направлен на следующие цели:</a:t>
            </a:r>
          </a:p>
          <a:p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- добыча, переработка, транспортировка углеводородного сырья;</a:t>
            </a:r>
          </a:p>
          <a:p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- производство подакцизных товаров (за исключением легковых автомобилей и мотоциклов);</a:t>
            </a:r>
          </a:p>
          <a:p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- осуществление деятельности, облагаемой по нулевой ставке налога на прибыль.</a:t>
            </a:r>
          </a:p>
          <a:p>
            <a:endParaRPr lang="ru-RU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Regular" pitchFamily="50" charset="-52"/>
            </a:endParaRPr>
          </a:p>
          <a:p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Regular" pitchFamily="50" charset="-52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732775" y="3264094"/>
            <a:ext cx="4024188" cy="1879406"/>
          </a:xfrm>
          <a:prstGeom prst="roundRect">
            <a:avLst/>
          </a:prstGeom>
          <a:solidFill>
            <a:srgbClr val="101A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Требования к организациям - налогоплательщикам РИП:</a:t>
            </a:r>
          </a:p>
          <a:p>
            <a:r>
              <a:rPr lang="ru-RU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1) гос. регистрация осуществлена на территории субъекта РФ, в котором реализуется РИП;</a:t>
            </a:r>
          </a:p>
          <a:p>
            <a:r>
              <a:rPr lang="ru-RU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2) не имеет в своем составе обособленных подразделений, расположенных за пределами территории субъекта РФ, в котором реализуется РИП;</a:t>
            </a:r>
          </a:p>
          <a:p>
            <a:r>
              <a:rPr lang="ru-RU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3) не применяет специальных налоговых режимов;</a:t>
            </a:r>
          </a:p>
          <a:p>
            <a:r>
              <a:rPr lang="ru-RU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4) не является участником консолидированной группы налогоплательщиков;</a:t>
            </a:r>
          </a:p>
          <a:p>
            <a:r>
              <a:rPr lang="ru-RU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5) не является некоммерческой организацией, банком, страховой организацией (страховщиком), негосударственным пенсионным фондом, профессиональным участником рынка ценных бумаг, клиринговой организацией;</a:t>
            </a:r>
          </a:p>
          <a:p>
            <a:r>
              <a:rPr lang="ru-RU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6) не является резидентом ОЭЗ любого типа или ТОСЭР;</a:t>
            </a:r>
          </a:p>
          <a:p>
            <a:r>
              <a:rPr lang="ru-RU" sz="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7) ранее не была участником РИП и не является участником (правопреемником участника) иного реализуемого РИП.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72481" y="925353"/>
            <a:ext cx="4256827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050" b="1" dirty="0">
                <a:latin typeface="Muller Medium" pitchFamily="50" charset="-52"/>
              </a:rPr>
              <a:t>Объем капитальных </a:t>
            </a:r>
            <a:r>
              <a:rPr lang="ru-RU" sz="1050" b="1" dirty="0" smtClean="0">
                <a:latin typeface="Muller Medium" pitchFamily="50" charset="-52"/>
              </a:rPr>
              <a:t>вложений </a:t>
            </a:r>
            <a:r>
              <a:rPr lang="ru-RU" sz="1050" b="1" dirty="0">
                <a:latin typeface="Muller Medium" pitchFamily="50" charset="-52"/>
              </a:rPr>
              <a:t>(без НДС)</a:t>
            </a:r>
            <a:r>
              <a:rPr lang="ru-RU" sz="1050" b="1" dirty="0" smtClean="0">
                <a:latin typeface="Muller Light" pitchFamily="50" charset="-52"/>
              </a:rPr>
              <a:t> </a:t>
            </a:r>
            <a:r>
              <a:rPr lang="ru-RU" sz="1050" dirty="0">
                <a:latin typeface="Muller Light" pitchFamily="50" charset="-52"/>
              </a:rPr>
              <a:t>при реализации </a:t>
            </a:r>
            <a:r>
              <a:rPr lang="ru-RU" sz="1050" dirty="0" smtClean="0">
                <a:latin typeface="Muller Light" pitchFamily="50" charset="-52"/>
              </a:rPr>
              <a:t>РИП </a:t>
            </a:r>
            <a:r>
              <a:rPr lang="ru-RU" sz="1050" dirty="0">
                <a:latin typeface="Muller Light" pitchFamily="50" charset="-52"/>
              </a:rPr>
              <a:t>должен </a:t>
            </a:r>
            <a:r>
              <a:rPr lang="ru-RU" sz="1050" dirty="0" smtClean="0">
                <a:latin typeface="Muller Light" pitchFamily="50" charset="-52"/>
              </a:rPr>
              <a:t>составлять:</a:t>
            </a:r>
          </a:p>
          <a:p>
            <a:pPr>
              <a:lnSpc>
                <a:spcPct val="80000"/>
              </a:lnSpc>
            </a:pPr>
            <a:r>
              <a:rPr lang="ru-RU" sz="1050" dirty="0" smtClean="0">
                <a:latin typeface="Muller Medium" pitchFamily="50" charset="-52"/>
              </a:rPr>
              <a:t>от </a:t>
            </a:r>
            <a:r>
              <a:rPr lang="ru-RU" sz="1050" dirty="0">
                <a:latin typeface="Muller Medium" pitchFamily="50" charset="-52"/>
              </a:rPr>
              <a:t>50 млн руб. за 3 </a:t>
            </a:r>
            <a:r>
              <a:rPr lang="ru-RU" sz="1050" dirty="0" smtClean="0">
                <a:latin typeface="Muller Medium" pitchFamily="50" charset="-52"/>
              </a:rPr>
              <a:t>года;</a:t>
            </a:r>
          </a:p>
          <a:p>
            <a:pPr>
              <a:lnSpc>
                <a:spcPct val="80000"/>
              </a:lnSpc>
            </a:pPr>
            <a:r>
              <a:rPr lang="ru-RU" sz="1050" dirty="0" smtClean="0">
                <a:latin typeface="Muller Medium" pitchFamily="50" charset="-52"/>
              </a:rPr>
              <a:t>от </a:t>
            </a:r>
            <a:r>
              <a:rPr lang="ru-RU" sz="1050" dirty="0">
                <a:latin typeface="Muller Medium" pitchFamily="50" charset="-52"/>
              </a:rPr>
              <a:t>500 млн руб. за 5 </a:t>
            </a:r>
            <a:r>
              <a:rPr lang="ru-RU" sz="1050" dirty="0" smtClean="0">
                <a:latin typeface="Muller Medium" pitchFamily="50" charset="-52"/>
              </a:rPr>
              <a:t>лет.</a:t>
            </a:r>
            <a:endParaRPr lang="ru-RU" sz="1050" dirty="0">
              <a:latin typeface="Muller Medium" pitchFamily="50" charset="-52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32776" y="2082527"/>
            <a:ext cx="4024187" cy="1094710"/>
          </a:xfrm>
          <a:prstGeom prst="roundRect">
            <a:avLst/>
          </a:prstGeom>
          <a:solidFill>
            <a:srgbClr val="101A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по налогу на имущество организаций</a:t>
            </a:r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:</a:t>
            </a:r>
          </a:p>
          <a:p>
            <a:r>
              <a:rPr lang="ru-RU" sz="1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–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0 % </a:t>
            </a:r>
            <a:r>
              <a:rPr lang="ru-RU" sz="1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в региональный бюджет сроком на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5 лет*</a:t>
            </a:r>
          </a:p>
          <a:p>
            <a:endParaRPr lang="ru-RU" sz="1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Regular" pitchFamily="50" charset="-52"/>
            </a:endParaRPr>
          </a:p>
          <a:p>
            <a: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* </a:t>
            </a:r>
            <a:r>
              <a:rPr lang="ru-RU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до 1 января 2027 г. при объеме капитальных вложений </a:t>
            </a:r>
            <a:endParaRPr lang="ru-RU" sz="9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Regular" pitchFamily="50" charset="-52"/>
            </a:endParaRPr>
          </a:p>
          <a:p>
            <a: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50 </a:t>
            </a:r>
            <a:r>
              <a:rPr lang="ru-RU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млн руб. за 3 года или до 1 января 2029 г. при объеме капитальных вложений </a:t>
            </a:r>
            <a:r>
              <a:rPr lang="ru-RU" sz="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500 </a:t>
            </a:r>
            <a:r>
              <a:rPr lang="ru-RU" sz="9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млн руб. за 5 лет.</a:t>
            </a:r>
          </a:p>
          <a:p>
            <a:endParaRPr lang="ru-RU" sz="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Medium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1461907" y="1692425"/>
            <a:ext cx="5879608" cy="303245"/>
          </a:xfrm>
          <a:prstGeom prst="roundRect">
            <a:avLst/>
          </a:prstGeom>
          <a:solidFill>
            <a:srgbClr val="101A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0" rIns="0" bIns="0" rtlCol="0" anchor="t"/>
          <a:lstStyle/>
          <a:p>
            <a:pPr algn="ctr">
              <a:lnSpc>
                <a:spcPct val="80000"/>
              </a:lnSpc>
            </a:pPr>
            <a:endParaRPr lang="ru-RU" sz="700" dirty="0" smtClean="0">
              <a:latin typeface="Muller Medium"/>
            </a:endParaRPr>
          </a:p>
          <a:p>
            <a:pPr algn="ctr">
              <a:lnSpc>
                <a:spcPct val="80000"/>
              </a:lnSpc>
            </a:pPr>
            <a:r>
              <a:rPr lang="ru-RU" sz="1200" dirty="0" smtClean="0">
                <a:latin typeface="Muller Medium"/>
              </a:rPr>
              <a:t> </a:t>
            </a:r>
            <a:r>
              <a:rPr lang="ru-RU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Предлагается применение следующих налоговых преференций: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" y="2137"/>
            <a:ext cx="7463307" cy="7074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61907" y="-29279"/>
            <a:ext cx="6713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2000" b="1" dirty="0">
                <a:solidFill>
                  <a:srgbClr val="344554"/>
                </a:solidFill>
                <a:latin typeface="Muller Bold" pitchFamily="50" charset="-52"/>
              </a:rPr>
              <a:t>РЕГИОНАЛЬНЫЙ ИНВЕСТИЦИОННЫЙ ПРОЕКТ (РИП)</a:t>
            </a:r>
          </a:p>
        </p:txBody>
      </p:sp>
    </p:spTree>
    <p:extLst>
      <p:ext uri="{BB962C8B-B14F-4D97-AF65-F5344CB8AC3E}">
        <p14:creationId xmlns:p14="http://schemas.microsoft.com/office/powerpoint/2010/main" val="4070165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" y="2137"/>
            <a:ext cx="7463307" cy="7074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54546" y="810798"/>
            <a:ext cx="46625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101A5F"/>
                </a:solidFill>
                <a:latin typeface="Muller Medium" pitchFamily="50" charset="-52"/>
              </a:rPr>
              <a:t>Расчет уровня развития ГЧП в регионе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961155"/>
              </p:ext>
            </p:extLst>
          </p:nvPr>
        </p:nvGraphicFramePr>
        <p:xfrm>
          <a:off x="748131" y="1281332"/>
          <a:ext cx="8075395" cy="3088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72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63619"/>
                <a:gridCol w="1965683"/>
              </a:tblGrid>
              <a:tr h="649846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Muller Medium"/>
                          <a:ea typeface="+mn-ea"/>
                          <a:cs typeface="+mn-cs"/>
                        </a:rPr>
                        <a:t>Наименование фактора</a:t>
                      </a:r>
                      <a:endParaRPr lang="ru-RU" sz="1100" kern="1200" dirty="0">
                        <a:solidFill>
                          <a:schemeClr val="bg1"/>
                        </a:solidFill>
                        <a:latin typeface="Muller Medium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rgbClr val="101A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Muller Medium"/>
                          <a:ea typeface="+mn-ea"/>
                          <a:cs typeface="+mn-cs"/>
                        </a:rPr>
                        <a:t>Фактор динамики реализации проектов ГЧП</a:t>
                      </a:r>
                    </a:p>
                  </a:txBody>
                  <a:tcPr marL="0" marR="0" marT="0" marB="0" anchor="ctr">
                    <a:solidFill>
                      <a:srgbClr val="101A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Muller Medium"/>
                          <a:ea typeface="+mn-ea"/>
                          <a:cs typeface="+mn-cs"/>
                        </a:rPr>
                        <a:t>Фактор накопленного опыта реализации проектов ГЧП</a:t>
                      </a:r>
                    </a:p>
                  </a:txBody>
                  <a:tcPr marL="0" marR="0" marT="0" marB="0" anchor="ctr">
                    <a:solidFill>
                      <a:srgbClr val="101A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bg1"/>
                          </a:solidFill>
                          <a:latin typeface="Muller Medium"/>
                          <a:ea typeface="+mn-ea"/>
                          <a:cs typeface="+mn-cs"/>
                        </a:rPr>
                        <a:t>Фактор состояния нормативно-институциональной среды</a:t>
                      </a:r>
                    </a:p>
                  </a:txBody>
                  <a:tcPr marL="0" marR="0" marT="0" marB="0" anchor="ctr">
                    <a:solidFill>
                      <a:srgbClr val="101A5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9008">
                <a:tc>
                  <a:txBody>
                    <a:bodyPr/>
                    <a:lstStyle/>
                    <a:p>
                      <a:pPr algn="ctr"/>
                      <a:r>
                        <a:rPr lang="ru-RU" sz="1100" i="0" dirty="0" smtClean="0">
                          <a:solidFill>
                            <a:schemeClr val="tx1"/>
                          </a:solidFill>
                          <a:latin typeface="Muller Light" pitchFamily="50" charset="-52"/>
                        </a:rPr>
                        <a:t>Удельный</a:t>
                      </a:r>
                      <a:r>
                        <a:rPr lang="ru-RU" sz="1100" i="0" baseline="0" dirty="0" smtClean="0">
                          <a:solidFill>
                            <a:schemeClr val="tx1"/>
                          </a:solidFill>
                          <a:latin typeface="Muller Light" pitchFamily="50" charset="-52"/>
                        </a:rPr>
                        <a:t> вес бальной оценки фактора</a:t>
                      </a:r>
                      <a:endParaRPr lang="ru-RU" sz="1100" i="0" dirty="0">
                        <a:solidFill>
                          <a:schemeClr val="tx1"/>
                        </a:solidFill>
                        <a:latin typeface="Muller Light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Muller Medium" pitchFamily="50" charset="-52"/>
                        </a:rPr>
                        <a:t>0,7</a:t>
                      </a:r>
                      <a:endParaRPr lang="ru-RU" sz="1100" dirty="0">
                        <a:solidFill>
                          <a:schemeClr val="tx1"/>
                        </a:solidFill>
                        <a:latin typeface="Muller Medium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Muller Medium" pitchFamily="50" charset="-52"/>
                        </a:rPr>
                        <a:t>0,15</a:t>
                      </a:r>
                      <a:endParaRPr lang="ru-RU" sz="1100" dirty="0">
                        <a:solidFill>
                          <a:schemeClr val="tx1"/>
                        </a:solidFill>
                        <a:latin typeface="Muller Medium" pitchFamily="50" charset="-5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solidFill>
                            <a:schemeClr val="tx1"/>
                          </a:solidFill>
                          <a:latin typeface="Muller Medium" pitchFamily="50" charset="-52"/>
                        </a:rPr>
                        <a:t>0,15</a:t>
                      </a:r>
                      <a:endParaRPr lang="ru-RU" sz="1100" dirty="0">
                        <a:solidFill>
                          <a:schemeClr val="tx1"/>
                        </a:solidFill>
                        <a:latin typeface="Muller Medium" pitchFamily="50" charset="-52"/>
                      </a:endParaRPr>
                    </a:p>
                  </a:txBody>
                  <a:tcPr anchor="ctr"/>
                </a:tc>
              </a:tr>
              <a:tr h="1085850">
                <a:tc>
                  <a:txBody>
                    <a:bodyPr/>
                    <a:lstStyle/>
                    <a:p>
                      <a:pPr marL="0" algn="ctr" defTabSz="685800" rtl="0" eaLnBrk="1" latinLnBrk="0" hangingPunct="1"/>
                      <a:r>
                        <a:rPr lang="ru-RU" sz="1050" i="0" kern="1200" dirty="0" smtClean="0">
                          <a:solidFill>
                            <a:schemeClr val="tx1"/>
                          </a:solidFill>
                          <a:latin typeface="Muller Light" pitchFamily="50" charset="-52"/>
                          <a:ea typeface="+mn-ea"/>
                          <a:cs typeface="+mn-cs"/>
                        </a:rPr>
                        <a:t>Показатели фактора</a:t>
                      </a:r>
                      <a:endParaRPr lang="ru-RU" sz="1050" i="0" kern="1200" dirty="0">
                        <a:solidFill>
                          <a:schemeClr val="tx1"/>
                        </a:solidFill>
                        <a:latin typeface="Muller Light" pitchFamily="50" charset="-52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-171450" algn="ctr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Muller Light" pitchFamily="50" charset="-52"/>
                          <a:ea typeface="+mn-ea"/>
                          <a:cs typeface="+mn-cs"/>
                        </a:rPr>
                        <a:t>Показатель готовности объектов при реализации проектов ГЧП</a:t>
                      </a:r>
                    </a:p>
                    <a:p>
                      <a:pPr marL="0" indent="-171450" algn="ctr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ru-RU" sz="1050" kern="1200" dirty="0" smtClean="0">
                        <a:solidFill>
                          <a:schemeClr val="tx1"/>
                        </a:solidFill>
                        <a:latin typeface="Muller Light" pitchFamily="50" charset="-52"/>
                        <a:ea typeface="+mn-ea"/>
                        <a:cs typeface="+mn-cs"/>
                      </a:endParaRPr>
                    </a:p>
                    <a:p>
                      <a:pPr marL="0" indent="-171450" algn="ctr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Muller Light" pitchFamily="50" charset="-52"/>
                          <a:ea typeface="+mn-ea"/>
                          <a:cs typeface="+mn-cs"/>
                        </a:rPr>
                        <a:t>Количество проектов ГЧП 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Muller Light" pitchFamily="50" charset="-52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-171450" algn="ctr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Muller Light" pitchFamily="50" charset="-52"/>
                          <a:ea typeface="+mn-ea"/>
                          <a:cs typeface="+mn-cs"/>
                        </a:rPr>
                        <a:t>Накопленный опыт реализации проекта </a:t>
                      </a:r>
                    </a:p>
                    <a:p>
                      <a:pPr marL="0" indent="-171450" algn="ctr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ru-RU" sz="1050" kern="1200" dirty="0" smtClean="0">
                        <a:solidFill>
                          <a:schemeClr val="tx1"/>
                        </a:solidFill>
                        <a:latin typeface="Muller Light" pitchFamily="50" charset="-52"/>
                        <a:ea typeface="+mn-ea"/>
                        <a:cs typeface="+mn-cs"/>
                      </a:endParaRPr>
                    </a:p>
                    <a:p>
                      <a:pPr marL="0" indent="-171450" algn="ctr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Muller Light" pitchFamily="50" charset="-52"/>
                          <a:ea typeface="+mn-ea"/>
                          <a:cs typeface="+mn-cs"/>
                        </a:rPr>
                        <a:t>Отраслевая дифференциация проектов ГЧП</a:t>
                      </a:r>
                    </a:p>
                    <a:p>
                      <a:pPr marL="0" indent="-171450" algn="ctr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ru-RU" sz="1050" kern="1200" dirty="0" smtClean="0">
                        <a:solidFill>
                          <a:schemeClr val="tx1"/>
                        </a:solidFill>
                        <a:latin typeface="Muller Light" pitchFamily="50" charset="-52"/>
                        <a:ea typeface="+mn-ea"/>
                        <a:cs typeface="+mn-cs"/>
                      </a:endParaRPr>
                    </a:p>
                    <a:p>
                      <a:pPr marL="0" indent="-171450" algn="ctr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Muller Light" pitchFamily="50" charset="-52"/>
                          <a:ea typeface="+mn-ea"/>
                          <a:cs typeface="+mn-cs"/>
                        </a:rPr>
                        <a:t>Количество реализуемых проектов ГЧП</a:t>
                      </a:r>
                      <a:endParaRPr lang="ru-RU" sz="1050" kern="1200" dirty="0">
                        <a:solidFill>
                          <a:schemeClr val="tx1"/>
                        </a:solidFill>
                        <a:latin typeface="Muller Light" pitchFamily="50" charset="-52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-171450" algn="ctr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Muller Light" pitchFamily="50" charset="-52"/>
                          <a:ea typeface="+mn-ea"/>
                          <a:cs typeface="+mn-cs"/>
                        </a:rPr>
                        <a:t>Полнота заполнения сведений в ГАС «Управление»</a:t>
                      </a:r>
                    </a:p>
                    <a:p>
                      <a:pPr marL="0" indent="-171450" algn="ctr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ru-RU" sz="1050" kern="1200" dirty="0" smtClean="0">
                        <a:solidFill>
                          <a:schemeClr val="tx1"/>
                        </a:solidFill>
                        <a:latin typeface="Muller Light" pitchFamily="50" charset="-52"/>
                        <a:ea typeface="+mn-ea"/>
                        <a:cs typeface="+mn-cs"/>
                      </a:endParaRPr>
                    </a:p>
                    <a:p>
                      <a:pPr marL="0" indent="-171450" algn="ctr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Muller Light" pitchFamily="50" charset="-52"/>
                          <a:ea typeface="+mn-ea"/>
                          <a:cs typeface="+mn-cs"/>
                        </a:rPr>
                        <a:t>Размещение перечня объектов, в отношении которых планируется заключение концессионных соглашений</a:t>
                      </a:r>
                    </a:p>
                    <a:p>
                      <a:pPr marL="0" indent="-171450" algn="ctr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endParaRPr lang="ru-RU" sz="1050" kern="1200" dirty="0" smtClean="0">
                        <a:solidFill>
                          <a:schemeClr val="tx1"/>
                        </a:solidFill>
                        <a:latin typeface="Muller Light" pitchFamily="50" charset="-52"/>
                        <a:ea typeface="+mn-ea"/>
                        <a:cs typeface="+mn-cs"/>
                      </a:endParaRPr>
                    </a:p>
                    <a:p>
                      <a:pPr marL="0" indent="-171450" algn="ctr" defTabSz="6858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latin typeface="Muller Light" pitchFamily="50" charset="-52"/>
                          <a:ea typeface="+mn-ea"/>
                          <a:cs typeface="+mn-cs"/>
                        </a:rPr>
                        <a:t>Наличие сайта или раздела на сайте о ГЧП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839130" y="155811"/>
            <a:ext cx="624388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101A5F"/>
                </a:solidFill>
                <a:latin typeface="Muller Bold" pitchFamily="50" charset="-52"/>
              </a:rPr>
              <a:t>Показатели уровня развития ГЧП в субъекте РФ </a:t>
            </a:r>
          </a:p>
        </p:txBody>
      </p:sp>
    </p:spTree>
    <p:extLst>
      <p:ext uri="{BB962C8B-B14F-4D97-AF65-F5344CB8AC3E}">
        <p14:creationId xmlns:p14="http://schemas.microsoft.com/office/powerpoint/2010/main" val="300280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" y="2137"/>
            <a:ext cx="7463307" cy="707459"/>
          </a:xfrm>
          <a:prstGeom prst="rect">
            <a:avLst/>
          </a:prstGeom>
        </p:spPr>
      </p:pic>
      <p:pic>
        <p:nvPicPr>
          <p:cNvPr id="5" name="Объект 5"/>
          <p:cNvPicPr>
            <a:picLocks noGrp="1" noChangeAspect="1"/>
          </p:cNvPicPr>
          <p:nvPr>
            <p:ph sz="half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5"/>
          <a:stretch/>
        </p:blipFill>
        <p:spPr>
          <a:xfrm>
            <a:off x="277250" y="2110740"/>
            <a:ext cx="4348090" cy="2212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115225" y="1285455"/>
            <a:ext cx="4857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101A5F"/>
                </a:solidFill>
                <a:latin typeface="Muller Medium" pitchFamily="50" charset="-52"/>
              </a:rPr>
              <a:t>Государственная автоматизированная информационная система «Управление»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717210" y="130532"/>
            <a:ext cx="33348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101A5F"/>
                </a:solidFill>
                <a:latin typeface="Muller Bold" pitchFamily="50" charset="-52"/>
              </a:rPr>
              <a:t>ГАС «УПРАВЛЕНИЕ»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701667"/>
              </p:ext>
            </p:extLst>
          </p:nvPr>
        </p:nvGraphicFramePr>
        <p:xfrm>
          <a:off x="4972623" y="1409700"/>
          <a:ext cx="3878580" cy="2913749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8785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2913749">
                <a:tc>
                  <a:txBody>
                    <a:bodyPr/>
                    <a:lstStyle/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uller Light" pitchFamily="50" charset="-52"/>
                          <a:ea typeface="+mn-ea"/>
                          <a:cs typeface="+mn-cs"/>
                        </a:rPr>
                        <a:t>Постановление Правительства Российской Федерации </a:t>
                      </a:r>
                    </a:p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uller Medium" pitchFamily="50" charset="-52"/>
                          <a:ea typeface="+mn-ea"/>
                          <a:cs typeface="+mn-cs"/>
                        </a:rPr>
                        <a:t>от 04.03.2017 № 259</a:t>
                      </a:r>
                    </a:p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uller Light" pitchFamily="50" charset="-52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uller Light" pitchFamily="50" charset="-52"/>
                          <a:ea typeface="+mn-ea"/>
                          <a:cs typeface="+mn-cs"/>
                        </a:rPr>
                        <a:t>Приказ Минэкономразвития России </a:t>
                      </a:r>
                    </a:p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uller Medium" pitchFamily="50" charset="-52"/>
                          <a:ea typeface="+mn-ea"/>
                          <a:cs typeface="+mn-cs"/>
                        </a:rPr>
                        <a:t>от 27.11.2015 № 888</a:t>
                      </a:r>
                    </a:p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ru-RU" sz="1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uller Light" pitchFamily="50" charset="-52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7792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uller Light" pitchFamily="50" charset="-52"/>
                          <a:ea typeface="+mn-ea"/>
                          <a:cs typeface="+mn-cs"/>
                        </a:rPr>
                        <a:t>Обязанность </a:t>
                      </a:r>
                      <a:r>
                        <a:rPr kumimoji="0" lang="ru-RU" sz="1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uller Light" pitchFamily="50" charset="-52"/>
                          <a:ea typeface="+mn-ea"/>
                          <a:cs typeface="+mn-cs"/>
                        </a:rPr>
                        <a:t>концедента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uller Light" pitchFamily="50" charset="-52"/>
                          <a:ea typeface="+mn-ea"/>
                          <a:cs typeface="+mn-cs"/>
                        </a:rPr>
                        <a:t> (публичного партнера) по обеспечению полноты и достоверности информации о соответствующих соглашения, вносимых в </a:t>
                      </a:r>
                      <a:r>
                        <a:rPr kumimoji="0" lang="ru-R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Muller Medium" pitchFamily="50" charset="-52"/>
                          <a:ea typeface="+mn-ea"/>
                          <a:cs typeface="+mn-cs"/>
                        </a:rPr>
                        <a:t>ГАС «Управление»</a:t>
                      </a:r>
                      <a:endParaRPr kumimoji="0" lang="ru-RU" sz="1534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Muller Medium" pitchFamily="50" charset="-52"/>
                        <a:ea typeface="+mn-ea"/>
                        <a:cs typeface="+mn-cs"/>
                      </a:endParaRPr>
                    </a:p>
                    <a:p>
                      <a:pPr marL="0" algn="ctr" defTabSz="685800" rtl="0" eaLnBrk="1" latinLnBrk="0" hangingPunct="1"/>
                      <a:endParaRPr lang="ru-RU" sz="1050" i="0" kern="1200" dirty="0">
                        <a:solidFill>
                          <a:schemeClr val="tx1"/>
                        </a:solidFill>
                        <a:latin typeface="Muller Light" pitchFamily="50" charset="-52"/>
                        <a:ea typeface="+mn-ea"/>
                        <a:cs typeface="+mn-cs"/>
                      </a:endParaRPr>
                    </a:p>
                  </a:txBody>
                  <a:tcPr anchor="ctr">
                    <a:lnR w="12700" cmpd="sng">
                      <a:noFill/>
                    </a:lnR>
                    <a:lnT w="12700" cmpd="sng">
                      <a:noFill/>
                    </a:lnT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32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" y="2137"/>
            <a:ext cx="7463307" cy="7074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065726" y="340264"/>
            <a:ext cx="57680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101A5F"/>
                </a:solidFill>
                <a:latin typeface="Muller Medium" pitchFamily="50" charset="-52"/>
              </a:rPr>
              <a:t>Формы государственно-частного партнерства </a:t>
            </a: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3884176"/>
              </p:ext>
            </p:extLst>
          </p:nvPr>
        </p:nvGraphicFramePr>
        <p:xfrm>
          <a:off x="678231" y="747102"/>
          <a:ext cx="8075395" cy="1085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609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429302"/>
              </a:tblGrid>
              <a:tr h="1085850"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Muller Medium" pitchFamily="50" charset="-52"/>
                        </a:rPr>
                        <a:t>Концессионные соглашения </a:t>
                      </a:r>
                    </a:p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Muller Light" pitchFamily="50" charset="-52"/>
                        </a:rPr>
                        <a:t>(заключаемое в соответствии с Федеральным законом от 21 июля 2005 г. № 115-ФЗ </a:t>
                      </a:r>
                      <a:br>
                        <a:rPr lang="ru-RU" sz="1050" b="0" dirty="0" smtClean="0">
                          <a:solidFill>
                            <a:schemeClr val="tx1"/>
                          </a:solidFill>
                          <a:latin typeface="Muller Light" pitchFamily="50" charset="-52"/>
                        </a:rPr>
                      </a:b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Muller Light" pitchFamily="50" charset="-52"/>
                        </a:rPr>
                        <a:t>«О концессионных соглашениях»)</a:t>
                      </a:r>
                    </a:p>
                    <a:p>
                      <a:pPr marL="0" algn="ctr" defTabSz="685800" rtl="0" eaLnBrk="1" latinLnBrk="0" hangingPunct="1"/>
                      <a:endParaRPr lang="ru-RU" sz="1050" i="0" kern="1200" dirty="0">
                        <a:solidFill>
                          <a:schemeClr val="tx1"/>
                        </a:solidFill>
                        <a:latin typeface="Muller Light" pitchFamily="50" charset="-52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50" b="1" dirty="0" smtClean="0">
                          <a:solidFill>
                            <a:schemeClr val="tx1"/>
                          </a:solidFill>
                          <a:latin typeface="Muller Medium" pitchFamily="50" charset="-52"/>
                        </a:rPr>
                        <a:t>Соглашения о государственно-частном партнерстве </a:t>
                      </a:r>
                    </a:p>
                    <a:p>
                      <a:pPr algn="ctr"/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Muller Light" pitchFamily="50" charset="-52"/>
                        </a:rPr>
                        <a:t>(заключаемое в соответствии с Федеральным законом от 13 июля 2015 г. № 224-ФЗ «О государственно-частном партнерстве, </a:t>
                      </a:r>
                      <a:r>
                        <a:rPr lang="ru-RU" sz="1050" b="0" dirty="0" err="1" smtClean="0">
                          <a:solidFill>
                            <a:schemeClr val="tx1"/>
                          </a:solidFill>
                          <a:latin typeface="Muller Light" pitchFamily="50" charset="-52"/>
                        </a:rPr>
                        <a:t>муниципально</a:t>
                      </a:r>
                      <a:r>
                        <a:rPr lang="ru-RU" sz="1050" b="0" dirty="0" smtClean="0">
                          <a:solidFill>
                            <a:schemeClr val="tx1"/>
                          </a:solidFill>
                          <a:latin typeface="Muller Light" pitchFamily="50" charset="-52"/>
                        </a:rPr>
                        <a:t>-частном партнерстве в Российской Федерации и внесении изменений в отдельные законодательные акты Российской Федерации»</a:t>
                      </a:r>
                    </a:p>
                  </a:txBody>
                  <a:tcPr anchor="ctr"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98056" y="1800747"/>
            <a:ext cx="6235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101A5F"/>
                </a:solidFill>
                <a:latin typeface="Muller Medium" pitchFamily="50" charset="-52"/>
              </a:rPr>
              <a:t>Иные формы государственно-частного партнерства 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9522120"/>
              </p:ext>
            </p:extLst>
          </p:nvPr>
        </p:nvGraphicFramePr>
        <p:xfrm>
          <a:off x="678229" y="2170079"/>
          <a:ext cx="8075396" cy="2788628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153628"/>
                <a:gridCol w="1153628"/>
                <a:gridCol w="1153628"/>
                <a:gridCol w="1153628"/>
                <a:gridCol w="1153628"/>
                <a:gridCol w="1153628"/>
                <a:gridCol w="1153628"/>
              </a:tblGrid>
              <a:tr h="2788628"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Muller Medium" pitchFamily="50" charset="-52"/>
                        </a:rPr>
                        <a:t>контракт жизненного цикла </a:t>
                      </a:r>
                    </a:p>
                    <a:p>
                      <a:pPr algn="ctr"/>
                      <a:r>
                        <a:rPr lang="ru-RU" sz="800" b="0" dirty="0" smtClean="0">
                          <a:latin typeface="Muller Light" pitchFamily="50" charset="-52"/>
                        </a:rPr>
                        <a:t>(заключаемый в соответствии с Федеральным законом от 5 апреля 2013 г. № 44-ФЗ «О контрактной системе в сфере закупок товаров, работ, услуг для обеспечения государственных и муниципальных нужд»</a:t>
                      </a:r>
                      <a:endParaRPr lang="ru-RU" sz="800" b="0" dirty="0">
                        <a:latin typeface="Muller Light" pitchFamily="50" charset="-52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Muller Medium" pitchFamily="50" charset="-52"/>
                        </a:rPr>
                        <a:t>долгосрочный договор с инвестиционными обязательствами </a:t>
                      </a:r>
                      <a:r>
                        <a:rPr lang="ru-RU" sz="800" b="0" dirty="0" smtClean="0">
                          <a:latin typeface="Muller Light" pitchFamily="50" charset="-52"/>
                        </a:rPr>
                        <a:t>(заключаемый в соответствии с Федеральным законом от 18 июля 2011 г. № 223-ФЗ «О закупках товаров, работ, услуг отдельными видами юридических лиц»)</a:t>
                      </a:r>
                      <a:endParaRPr lang="ru-RU" sz="800" b="0" dirty="0">
                        <a:latin typeface="Muller Light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Muller Medium" pitchFamily="50" charset="-52"/>
                        </a:rPr>
                        <a:t>инвестиционный договор или государственный контракт, </a:t>
                      </a:r>
                      <a:r>
                        <a:rPr lang="ru-RU" sz="800" b="0" dirty="0" smtClean="0">
                          <a:latin typeface="Muller Light" pitchFamily="50" charset="-52"/>
                        </a:rPr>
                        <a:t>(заключаемый в соответствии с Федеральным законом от 25 февраля 1999 г. № 39-ФЗ «Об инвестиционной деятельности в Российской Федерации, осуществляемой в форме капитальных вложений»)</a:t>
                      </a:r>
                      <a:endParaRPr lang="ru-RU" sz="800" b="0" dirty="0">
                        <a:latin typeface="Muller Light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Muller Medium" pitchFamily="50" charset="-52"/>
                        </a:rPr>
                        <a:t>договор аренды с инвестиционными обязательствами, стороной в котором является орган государственной власти субъекта Российской Федерации или орган местного самоуправления </a:t>
                      </a:r>
                      <a:r>
                        <a:rPr lang="ru-RU" sz="800" b="0" dirty="0" smtClean="0">
                          <a:latin typeface="Muller Light" pitchFamily="50" charset="-52"/>
                        </a:rPr>
                        <a:t>(заключаемый в соответствии с Гражданским кодексом Российской Федерации)</a:t>
                      </a:r>
                      <a:endParaRPr lang="ru-RU" sz="800" b="0" dirty="0">
                        <a:latin typeface="Muller Light" pitchFamily="50" charset="-52"/>
                      </a:endParaRPr>
                    </a:p>
                  </a:txBody>
                  <a:tcPr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err="1" smtClean="0">
                          <a:latin typeface="Muller Medium" pitchFamily="50" charset="-52"/>
                        </a:rPr>
                        <a:t>энергосервисный</a:t>
                      </a:r>
                      <a:r>
                        <a:rPr lang="ru-RU" sz="800" dirty="0" smtClean="0">
                          <a:latin typeface="Muller Medium" pitchFamily="50" charset="-52"/>
                        </a:rPr>
                        <a:t> контракт, предметом которого является совершение исполнителем действий, направленных на энергосбережение и повышение энергетической эффективности использования энергетических ресурсов </a:t>
                      </a:r>
                      <a:r>
                        <a:rPr lang="ru-RU" sz="800" b="0" dirty="0" smtClean="0">
                          <a:latin typeface="Muller Light" pitchFamily="50" charset="-52"/>
                        </a:rPr>
                        <a:t>(заключаемый в соответствии с Законом № 44-ФЗ)</a:t>
                      </a:r>
                      <a:endParaRPr lang="ru-RU" sz="800" b="0" dirty="0">
                        <a:latin typeface="Muller Light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Muller Medium" pitchFamily="50" charset="-52"/>
                        </a:rPr>
                        <a:t>государственный контракт на поставку товара, предусматривающий встречные инвестиционные обязательства поставщика-инвестора по созданию или модернизации и (или) освоению производства такого товара на территории субъекта РФ </a:t>
                      </a:r>
                      <a:r>
                        <a:rPr lang="ru-RU" sz="800" b="0" dirty="0" smtClean="0">
                          <a:latin typeface="Muller Light" pitchFamily="50" charset="-52"/>
                        </a:rPr>
                        <a:t>(договор офсетной закупки, заключаемый в соответствии с Законом № 44-ФЗ)</a:t>
                      </a:r>
                      <a:endParaRPr lang="ru-RU" sz="800" b="0" dirty="0">
                        <a:latin typeface="Muller Light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" dirty="0" smtClean="0">
                          <a:latin typeface="Muller Medium" pitchFamily="50" charset="-52"/>
                        </a:rPr>
                        <a:t>специальный инвестиционный контракт, стороной в котором не является Российская Федерация </a:t>
                      </a:r>
                      <a:r>
                        <a:rPr lang="ru-RU" sz="800" b="0" dirty="0" smtClean="0">
                          <a:latin typeface="Muller Light" pitchFamily="50" charset="-52"/>
                        </a:rPr>
                        <a:t>(заключаемый в соответствии с Федеральным законом от 31 декабря 2014 г. № 488-ФЗ «О промышленной политике в Российской Федерации»)</a:t>
                      </a:r>
                      <a:endParaRPr lang="ru-RU" sz="800" b="0" dirty="0">
                        <a:latin typeface="Muller Light" pitchFamily="50" charset="-52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0796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" y="2137"/>
            <a:ext cx="7463307" cy="7074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3815" y="854330"/>
            <a:ext cx="8409811" cy="307777"/>
          </a:xfrm>
          <a:prstGeom prst="rect">
            <a:avLst/>
          </a:prstGeom>
          <a:solidFill>
            <a:srgbClr val="101A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bg1"/>
                </a:solidFill>
                <a:latin typeface="Muller Medium" pitchFamily="50" charset="-52"/>
              </a:rPr>
              <a:t>С 1 апреля 2021 г.</a:t>
            </a:r>
            <a:r>
              <a:rPr lang="ru-RU" sz="1400" b="1" dirty="0" smtClean="0">
                <a:solidFill>
                  <a:srgbClr val="C00000"/>
                </a:solidFill>
                <a:latin typeface="Muller Medium" pitchFamily="50" charset="-52"/>
              </a:rPr>
              <a:t> </a:t>
            </a:r>
            <a:r>
              <a:rPr lang="ru-RU" sz="1400" dirty="0" smtClean="0">
                <a:latin typeface="Muller Light" pitchFamily="50" charset="-52"/>
              </a:rPr>
              <a:t>возникает возможность заключения регионального СЗПК </a:t>
            </a:r>
            <a:endParaRPr lang="ru-RU" sz="1400" dirty="0">
              <a:latin typeface="Muller Light" pitchFamily="50" charset="-5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7712" y="1151984"/>
            <a:ext cx="33748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5">
                    <a:lumMod val="50000"/>
                  </a:schemeClr>
                </a:solidFill>
                <a:latin typeface="Muller Medium" pitchFamily="50" charset="-52"/>
              </a:rPr>
              <a:t>Основания</a:t>
            </a:r>
            <a:r>
              <a:rPr lang="ru-RU" sz="1200" dirty="0" smtClean="0">
                <a:solidFill>
                  <a:schemeClr val="accent5">
                    <a:lumMod val="50000"/>
                  </a:schemeClr>
                </a:solidFill>
                <a:latin typeface="Muller Light" pitchFamily="50" charset="-52"/>
              </a:rPr>
              <a:t> для заключения СЗПК </a:t>
            </a:r>
            <a:endParaRPr lang="ru-RU" sz="1200" dirty="0">
              <a:solidFill>
                <a:schemeClr val="accent5">
                  <a:lumMod val="50000"/>
                </a:schemeClr>
              </a:solidFill>
              <a:latin typeface="Muller Light" pitchFamily="50" charset="-5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14344" y="1428983"/>
            <a:ext cx="42081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latin typeface="Muller Medium" pitchFamily="50" charset="-52"/>
              </a:rPr>
              <a:t>Федеральный закон от 1 апреля 2020 г. № 69-ФЗ «О защите и поощрении капиталовложений в Российской Федерации»</a:t>
            </a:r>
            <a:endParaRPr lang="ru-RU" sz="1000" b="1" dirty="0">
              <a:latin typeface="Muller Medium" pitchFamily="50" charset="-52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18720" y="1192136"/>
            <a:ext cx="433172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latin typeface="Muller Medium" pitchFamily="50" charset="-52"/>
              </a:rPr>
              <a:t>Закон </a:t>
            </a:r>
            <a:r>
              <a:rPr lang="ru-RU" sz="1000" b="1" dirty="0">
                <a:latin typeface="Muller Medium" pitchFamily="50" charset="-52"/>
              </a:rPr>
              <a:t>Краснодарского края от 29.12.2020 № </a:t>
            </a:r>
            <a:r>
              <a:rPr lang="ru-RU" sz="1000" b="1" dirty="0" smtClean="0">
                <a:latin typeface="Muller Medium" pitchFamily="50" charset="-52"/>
              </a:rPr>
              <a:t>4399-КЗ «О </a:t>
            </a:r>
            <a:r>
              <a:rPr lang="ru-RU" sz="1000" b="1" dirty="0">
                <a:latin typeface="Muller Medium" pitchFamily="50" charset="-52"/>
              </a:rPr>
              <a:t>регулировании отдельных отношений в сфере защиты и поощрения капиталовложений на территории Краснодарского края и о внесении изменения в статью 1 Закона Краснодарского </a:t>
            </a:r>
            <a:r>
              <a:rPr lang="ru-RU" sz="1000" b="1" dirty="0" smtClean="0">
                <a:latin typeface="Muller Medium" pitchFamily="50" charset="-52"/>
              </a:rPr>
              <a:t>края</a:t>
            </a:r>
            <a:r>
              <a:rPr lang="en-US" sz="1000" b="1" dirty="0" smtClean="0">
                <a:latin typeface="Muller Medium" pitchFamily="50" charset="-52"/>
              </a:rPr>
              <a:t> </a:t>
            </a:r>
            <a:r>
              <a:rPr lang="ru-RU" sz="1000" b="1" dirty="0" smtClean="0">
                <a:latin typeface="Muller Medium" pitchFamily="50" charset="-52"/>
              </a:rPr>
              <a:t>«О </a:t>
            </a:r>
            <a:r>
              <a:rPr lang="ru-RU" sz="1000" b="1" dirty="0">
                <a:latin typeface="Muller Medium" pitchFamily="50" charset="-52"/>
              </a:rPr>
              <a:t>договорах Краснодарского </a:t>
            </a:r>
            <a:r>
              <a:rPr lang="ru-RU" sz="1000" b="1" dirty="0" smtClean="0">
                <a:latin typeface="Muller Medium" pitchFamily="50" charset="-52"/>
              </a:rPr>
              <a:t>края»</a:t>
            </a:r>
            <a:endParaRPr lang="ru-RU" sz="1000" b="1" dirty="0">
              <a:latin typeface="Muller Medium" pitchFamily="50" charset="-5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18720" y="2028865"/>
            <a:ext cx="4298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900" dirty="0" smtClean="0">
                <a:latin typeface="Muller Light" pitchFamily="50" charset="-52"/>
              </a:rPr>
              <a:t>Постановление главы администрации (губернатора) Краснодарского края от 19 октября 2020 г. № 643 «Об </a:t>
            </a:r>
            <a:r>
              <a:rPr lang="ru-RU" sz="900" dirty="0">
                <a:latin typeface="Muller Light" pitchFamily="50" charset="-52"/>
              </a:rPr>
              <a:t>органе исполнительной власти Краснодарского края, </a:t>
            </a:r>
            <a:r>
              <a:rPr lang="ru-RU" sz="900" dirty="0" smtClean="0">
                <a:latin typeface="Muller Light" pitchFamily="50" charset="-52"/>
              </a:rPr>
              <a:t>уполномоченном </a:t>
            </a:r>
            <a:r>
              <a:rPr lang="ru-RU" sz="900" dirty="0">
                <a:latin typeface="Muller Light" pitchFamily="50" charset="-52"/>
              </a:rPr>
              <a:t>на подписание соглашений о защите и </a:t>
            </a:r>
            <a:r>
              <a:rPr lang="ru-RU" sz="900" dirty="0" smtClean="0">
                <a:latin typeface="Muller Light" pitchFamily="50" charset="-52"/>
              </a:rPr>
              <a:t>поощрении капиталовложений </a:t>
            </a:r>
            <a:r>
              <a:rPr lang="ru-RU" sz="900" dirty="0">
                <a:latin typeface="Muller Light" pitchFamily="50" charset="-52"/>
              </a:rPr>
              <a:t>от имени Краснодарского </a:t>
            </a:r>
            <a:r>
              <a:rPr lang="ru-RU" sz="900" dirty="0" smtClean="0">
                <a:latin typeface="Muller Light" pitchFamily="50" charset="-52"/>
              </a:rPr>
              <a:t>края»</a:t>
            </a:r>
            <a:endParaRPr lang="ru-RU" sz="900" dirty="0">
              <a:latin typeface="Muller Light" pitchFamily="50" charset="-5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4342" y="2028865"/>
            <a:ext cx="420818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Muller Light" pitchFamily="50" charset="-52"/>
              </a:rPr>
              <a:t>Временный Порядок заключения СЗПК (Постановление </a:t>
            </a:r>
            <a:r>
              <a:rPr lang="ru-RU" sz="900" dirty="0" smtClean="0">
                <a:latin typeface="Muller Light" pitchFamily="50" charset="-52"/>
              </a:rPr>
              <a:t>Правительства Российской Федерации от 1 октября 2020 г. № </a:t>
            </a:r>
            <a:r>
              <a:rPr lang="ru-RU" sz="900" dirty="0" smtClean="0">
                <a:latin typeface="Muller Light" pitchFamily="50" charset="-52"/>
              </a:rPr>
              <a:t>1577)</a:t>
            </a:r>
          </a:p>
          <a:p>
            <a:endParaRPr lang="ru-RU" sz="900" dirty="0">
              <a:latin typeface="Muller Light" pitchFamily="50" charset="-5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4343" y="2458597"/>
            <a:ext cx="420818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Muller Light" pitchFamily="50" charset="-52"/>
              </a:rPr>
              <a:t>Порядок предоставления из федерального бюджета субсидий на создание объектов инфраструктуры (Постановление </a:t>
            </a:r>
            <a:r>
              <a:rPr lang="ru-RU" sz="900" dirty="0" smtClean="0">
                <a:latin typeface="Muller Light" pitchFamily="50" charset="-52"/>
              </a:rPr>
              <a:t>Правительства Российской Федерации от 3 октября 2020 г. № </a:t>
            </a:r>
            <a:r>
              <a:rPr lang="ru-RU" sz="900" dirty="0" smtClean="0">
                <a:latin typeface="Muller Light" pitchFamily="50" charset="-52"/>
              </a:rPr>
              <a:t>1599)</a:t>
            </a:r>
            <a:endParaRPr lang="ru-RU" sz="900" dirty="0">
              <a:latin typeface="Muller Light" pitchFamily="50" charset="-5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50542" y="2671586"/>
            <a:ext cx="416652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>
                <a:latin typeface="Muller Light" pitchFamily="50" charset="-52"/>
              </a:rPr>
              <a:t>В стадии разработки следующие </a:t>
            </a:r>
            <a:r>
              <a:rPr lang="ru-RU" sz="1000" b="1" i="1" dirty="0" smtClean="0">
                <a:latin typeface="Muller Light" pitchFamily="50" charset="-52"/>
              </a:rPr>
              <a:t>НПА Краснодарского края:</a:t>
            </a:r>
            <a:endParaRPr lang="ru-RU" sz="1000" b="1" i="1" dirty="0">
              <a:latin typeface="Muller Light" pitchFamily="50" charset="-5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18720" y="2899384"/>
            <a:ext cx="4319017" cy="1838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50" i="1" dirty="0">
                <a:latin typeface="Muller Light" pitchFamily="50" charset="-52"/>
              </a:rPr>
              <a:t>п</a:t>
            </a:r>
            <a:r>
              <a:rPr lang="ru-RU" sz="850" i="1" dirty="0" smtClean="0">
                <a:latin typeface="Muller Light" pitchFamily="50" charset="-52"/>
              </a:rPr>
              <a:t>роект постановления главы администрации (губернатора) </a:t>
            </a:r>
            <a:r>
              <a:rPr lang="ru-RU" sz="850" i="1" dirty="0">
                <a:latin typeface="Muller Light" pitchFamily="50" charset="-52"/>
              </a:rPr>
              <a:t>Краснодарского края </a:t>
            </a:r>
            <a:r>
              <a:rPr lang="ru-RU" sz="850" i="1" dirty="0" smtClean="0">
                <a:latin typeface="Muller Light" pitchFamily="50" charset="-52"/>
              </a:rPr>
              <a:t>«О порядке заключения</a:t>
            </a:r>
            <a:r>
              <a:rPr lang="ru-RU" sz="850" i="1" dirty="0">
                <a:latin typeface="Muller Light" pitchFamily="50" charset="-52"/>
              </a:rPr>
              <a:t>, изменения, прекращения действия соглашений о защите и поощрении капиталовложений, стороной которых не является Российская </a:t>
            </a:r>
            <a:r>
              <a:rPr lang="ru-RU" sz="850" i="1" dirty="0" smtClean="0">
                <a:latin typeface="Muller Light" pitchFamily="50" charset="-52"/>
              </a:rPr>
              <a:t>Федерация»;</a:t>
            </a:r>
          </a:p>
          <a:p>
            <a:pPr algn="just"/>
            <a:endParaRPr lang="ru-RU" sz="300" i="1" dirty="0" smtClean="0">
              <a:latin typeface="Muller Light" pitchFamily="50" charset="-52"/>
            </a:endParaRPr>
          </a:p>
          <a:p>
            <a:pPr algn="just"/>
            <a:r>
              <a:rPr lang="ru-RU" sz="850" i="1" dirty="0" smtClean="0">
                <a:latin typeface="Muller Light" pitchFamily="50" charset="-52"/>
              </a:rPr>
              <a:t>проект постановления главы администрации (губернатора) Краснодарского </a:t>
            </a:r>
            <a:r>
              <a:rPr lang="ru-RU" sz="850" i="1" dirty="0">
                <a:latin typeface="Muller Light" pitchFamily="50" charset="-52"/>
              </a:rPr>
              <a:t>края «Об утверждении Порядка определения объема возмещения </a:t>
            </a:r>
            <a:r>
              <a:rPr lang="ru-RU" sz="850" i="1" dirty="0" smtClean="0">
                <a:latin typeface="Muller Light" pitchFamily="50" charset="-52"/>
              </a:rPr>
              <a:t>Краснодарским </a:t>
            </a:r>
            <a:r>
              <a:rPr lang="ru-RU" sz="850" i="1" dirty="0">
                <a:latin typeface="Muller Light" pitchFamily="50" charset="-52"/>
              </a:rPr>
              <a:t>краем затрат, понесенных в целях создания (строительства), модернизации и (или) реконструкции обеспечивающей </a:t>
            </a:r>
            <a:r>
              <a:rPr lang="ru-RU" sz="850" i="1" dirty="0" smtClean="0">
                <a:latin typeface="Muller Light" pitchFamily="50" charset="-52"/>
              </a:rPr>
              <a:t>и </a:t>
            </a:r>
            <a:r>
              <a:rPr lang="ru-RU" sz="850" i="1" dirty="0">
                <a:latin typeface="Muller Light" pitchFamily="50" charset="-52"/>
              </a:rPr>
              <a:t>(или) сопутствующей инфраструктур, необходимых для реализации инвестиционного проекта, в отношении которого заключено </a:t>
            </a:r>
            <a:r>
              <a:rPr lang="ru-RU" sz="850" i="1" dirty="0" smtClean="0">
                <a:latin typeface="Muller Light" pitchFamily="50" charset="-52"/>
              </a:rPr>
              <a:t>соглашение </a:t>
            </a:r>
            <a:r>
              <a:rPr lang="ru-RU" sz="850" i="1" dirty="0">
                <a:latin typeface="Muller Light" pitchFamily="50" charset="-52"/>
              </a:rPr>
              <a:t>о защите и поощрении капиталовложений, а также </a:t>
            </a:r>
            <a:r>
              <a:rPr lang="ru-RU" sz="850" i="1" dirty="0" smtClean="0">
                <a:latin typeface="Muller Light" pitchFamily="50" charset="-52"/>
              </a:rPr>
              <a:t>затрат </a:t>
            </a:r>
            <a:r>
              <a:rPr lang="ru-RU" sz="850" i="1" dirty="0">
                <a:latin typeface="Muller Light" pitchFamily="50" charset="-52"/>
              </a:rPr>
              <a:t>на уплату процентов по кредитам и займам, купонных платежей </a:t>
            </a:r>
            <a:r>
              <a:rPr lang="ru-RU" sz="850" i="1" dirty="0" smtClean="0">
                <a:latin typeface="Muller Light" pitchFamily="50" charset="-52"/>
              </a:rPr>
              <a:t>по </a:t>
            </a:r>
            <a:r>
              <a:rPr lang="ru-RU" sz="850" i="1" dirty="0">
                <a:latin typeface="Muller Light" pitchFamily="50" charset="-52"/>
              </a:rPr>
              <a:t>облигационным займам, привлеченным на указанные </a:t>
            </a:r>
            <a:r>
              <a:rPr lang="ru-RU" sz="850" i="1" dirty="0" smtClean="0">
                <a:latin typeface="Muller Light" pitchFamily="50" charset="-52"/>
              </a:rPr>
              <a:t>цели»</a:t>
            </a:r>
            <a:endParaRPr lang="ru-RU" sz="850" i="1" dirty="0">
              <a:latin typeface="Muller Light" pitchFamily="50" charset="-5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461907" y="-29279"/>
            <a:ext cx="6713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2000" b="1" dirty="0" smtClean="0">
                <a:solidFill>
                  <a:srgbClr val="344554"/>
                </a:solidFill>
                <a:latin typeface="Muller Bold" pitchFamily="50" charset="-52"/>
              </a:rPr>
              <a:t>Соглашение о защите и поощрении капиталовложений</a:t>
            </a:r>
            <a:endParaRPr lang="ru-RU" sz="2000" b="1" dirty="0">
              <a:solidFill>
                <a:srgbClr val="344554"/>
              </a:solidFill>
              <a:latin typeface="Muller Bold" pitchFamily="50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4342" y="3149939"/>
            <a:ext cx="426911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i="1" dirty="0" smtClean="0"/>
              <a:t>В </a:t>
            </a:r>
            <a:r>
              <a:rPr lang="ru-RU" sz="1000" b="1" i="1" dirty="0">
                <a:latin typeface="Muller Light" pitchFamily="50" charset="-52"/>
              </a:rPr>
              <a:t>стадии</a:t>
            </a:r>
            <a:r>
              <a:rPr lang="ru-RU" sz="1000" b="1" i="1" dirty="0">
                <a:latin typeface="Muller Light" pitchFamily="50" charset="-52"/>
              </a:rPr>
              <a:t> разработки следующие НПА Российской Федерации:</a:t>
            </a:r>
            <a:endParaRPr lang="ru-RU" sz="1000" b="1" i="1" dirty="0">
              <a:latin typeface="Muller Light" pitchFamily="50" charset="-5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4342" y="3564950"/>
            <a:ext cx="383544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i="1" dirty="0">
                <a:latin typeface="Muller Light" pitchFamily="50" charset="-52"/>
              </a:rPr>
              <a:t>Постоянный порядок заключения СЗПК</a:t>
            </a:r>
          </a:p>
          <a:p>
            <a:endParaRPr lang="ru-RU" sz="900" i="1" dirty="0">
              <a:latin typeface="Muller Light" pitchFamily="50" charset="-52"/>
            </a:endParaRPr>
          </a:p>
          <a:p>
            <a:r>
              <a:rPr lang="ru-RU" sz="900" i="1" dirty="0">
                <a:latin typeface="Muller Light" pitchFamily="50" charset="-52"/>
              </a:rPr>
              <a:t>Общие требования к региональным порядкам заключения СЗПК</a:t>
            </a:r>
            <a:endParaRPr lang="ru-RU" sz="900" i="1" dirty="0">
              <a:latin typeface="Muller Light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736671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" y="2137"/>
            <a:ext cx="7463307" cy="707459"/>
          </a:xfrm>
          <a:prstGeom prst="rect">
            <a:avLst/>
          </a:prstGeom>
        </p:spPr>
      </p:pic>
      <p:graphicFrame>
        <p:nvGraphicFramePr>
          <p:cNvPr id="38" name="Диаграмма 37"/>
          <p:cNvGraphicFramePr/>
          <p:nvPr>
            <p:extLst>
              <p:ext uri="{D42A27DB-BD31-4B8C-83A1-F6EECF244321}">
                <p14:modId xmlns:p14="http://schemas.microsoft.com/office/powerpoint/2010/main" val="792796271"/>
              </p:ext>
            </p:extLst>
          </p:nvPr>
        </p:nvGraphicFramePr>
        <p:xfrm>
          <a:off x="1242061" y="518875"/>
          <a:ext cx="6754271" cy="4166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39" name="Группа 38"/>
          <p:cNvGrpSpPr/>
          <p:nvPr/>
        </p:nvGrpSpPr>
        <p:grpSpPr>
          <a:xfrm>
            <a:off x="6209884" y="1479096"/>
            <a:ext cx="643022" cy="398693"/>
            <a:chOff x="6709323" y="2804775"/>
            <a:chExt cx="857363" cy="531591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6709323" y="2804775"/>
              <a:ext cx="706832" cy="263734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1151" b="1" dirty="0" smtClean="0">
                  <a:solidFill>
                    <a:srgbClr val="344554"/>
                  </a:solidFill>
                  <a:latin typeface="Muller Medium" pitchFamily="50" charset="-52"/>
                </a:rPr>
                <a:t>500,3</a:t>
              </a:r>
              <a:endParaRPr lang="ru-RU" sz="1151" b="1" dirty="0">
                <a:solidFill>
                  <a:srgbClr val="344554"/>
                </a:solidFill>
                <a:latin typeface="Muller Medium" pitchFamily="50" charset="-52"/>
              </a:endParaRPr>
            </a:p>
          </p:txBody>
        </p:sp>
        <p:grpSp>
          <p:nvGrpSpPr>
            <p:cNvPr id="41" name="Группа 40"/>
            <p:cNvGrpSpPr/>
            <p:nvPr/>
          </p:nvGrpSpPr>
          <p:grpSpPr>
            <a:xfrm>
              <a:off x="6801243" y="3086421"/>
              <a:ext cx="765443" cy="249945"/>
              <a:chOff x="333595" y="2554830"/>
              <a:chExt cx="765443" cy="249945"/>
            </a:xfrm>
          </p:grpSpPr>
          <p:cxnSp>
            <p:nvCxnSpPr>
              <p:cNvPr id="42" name="Прямая соединительная линия 41"/>
              <p:cNvCxnSpPr/>
              <p:nvPr/>
            </p:nvCxnSpPr>
            <p:spPr>
              <a:xfrm flipH="1" flipV="1">
                <a:off x="808892" y="2554830"/>
                <a:ext cx="290146" cy="2499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/>
              <p:cNvCxnSpPr/>
              <p:nvPr/>
            </p:nvCxnSpPr>
            <p:spPr>
              <a:xfrm flipH="1">
                <a:off x="333595" y="2554830"/>
                <a:ext cx="484038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4" name="Скругленный прямоугольник 43"/>
          <p:cNvSpPr/>
          <p:nvPr/>
        </p:nvSpPr>
        <p:spPr>
          <a:xfrm>
            <a:off x="4664800" y="2862641"/>
            <a:ext cx="479403" cy="19780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ru-RU" sz="1151" b="1" dirty="0" smtClean="0">
                <a:solidFill>
                  <a:srgbClr val="344554"/>
                </a:solidFill>
                <a:latin typeface="Muller Medium" pitchFamily="50" charset="-52"/>
              </a:rPr>
              <a:t>439,6</a:t>
            </a:r>
            <a:endParaRPr lang="ru-RU" sz="1151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grpSp>
        <p:nvGrpSpPr>
          <p:cNvPr id="45" name="Группа 44"/>
          <p:cNvGrpSpPr/>
          <p:nvPr/>
        </p:nvGrpSpPr>
        <p:grpSpPr>
          <a:xfrm>
            <a:off x="4729158" y="3077093"/>
            <a:ext cx="574082" cy="187459"/>
            <a:chOff x="333595" y="2554830"/>
            <a:chExt cx="765443" cy="249945"/>
          </a:xfrm>
        </p:grpSpPr>
        <p:cxnSp>
          <p:nvCxnSpPr>
            <p:cNvPr id="46" name="Прямая соединительная линия 45"/>
            <p:cNvCxnSpPr/>
            <p:nvPr/>
          </p:nvCxnSpPr>
          <p:spPr>
            <a:xfrm flipH="1" flipV="1">
              <a:off x="808892" y="2554830"/>
              <a:ext cx="290146" cy="2499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 flipH="1">
              <a:off x="333595" y="2554830"/>
              <a:ext cx="4840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Скругленный прямоугольник 47"/>
          <p:cNvSpPr/>
          <p:nvPr/>
        </p:nvSpPr>
        <p:spPr>
          <a:xfrm>
            <a:off x="4640358" y="1565849"/>
            <a:ext cx="479403" cy="19780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ru-RU" sz="1151" b="1" dirty="0" smtClean="0">
                <a:solidFill>
                  <a:srgbClr val="344554"/>
                </a:solidFill>
                <a:latin typeface="Muller Medium" pitchFamily="50" charset="-52"/>
              </a:rPr>
              <a:t>477,6</a:t>
            </a:r>
            <a:endParaRPr lang="ru-RU" sz="1151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4708392" y="1763650"/>
            <a:ext cx="574082" cy="187459"/>
            <a:chOff x="333595" y="2554830"/>
            <a:chExt cx="765443" cy="249945"/>
          </a:xfrm>
        </p:grpSpPr>
        <p:cxnSp>
          <p:nvCxnSpPr>
            <p:cNvPr id="50" name="Прямая соединительная линия 49"/>
            <p:cNvCxnSpPr/>
            <p:nvPr/>
          </p:nvCxnSpPr>
          <p:spPr>
            <a:xfrm flipH="1" flipV="1">
              <a:off x="808892" y="2554830"/>
              <a:ext cx="290146" cy="2499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flipH="1">
              <a:off x="333595" y="2554830"/>
              <a:ext cx="4840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2" name="Скругленный прямоугольник 51"/>
          <p:cNvSpPr/>
          <p:nvPr/>
        </p:nvSpPr>
        <p:spPr>
          <a:xfrm>
            <a:off x="3003374" y="1358041"/>
            <a:ext cx="536654" cy="19780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ru-RU" sz="1151" b="1" dirty="0" smtClean="0">
                <a:solidFill>
                  <a:srgbClr val="344554"/>
                </a:solidFill>
                <a:latin typeface="Muller Medium" pitchFamily="50" charset="-52"/>
              </a:rPr>
              <a:t>515,3</a:t>
            </a:r>
            <a:endParaRPr lang="ru-RU" sz="1151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grpSp>
        <p:nvGrpSpPr>
          <p:cNvPr id="53" name="Группа 52"/>
          <p:cNvGrpSpPr/>
          <p:nvPr/>
        </p:nvGrpSpPr>
        <p:grpSpPr>
          <a:xfrm>
            <a:off x="3085128" y="1558502"/>
            <a:ext cx="574082" cy="187459"/>
            <a:chOff x="333595" y="2554830"/>
            <a:chExt cx="765443" cy="249945"/>
          </a:xfrm>
        </p:grpSpPr>
        <p:cxnSp>
          <p:nvCxnSpPr>
            <p:cNvPr id="54" name="Прямая соединительная линия 53"/>
            <p:cNvCxnSpPr/>
            <p:nvPr/>
          </p:nvCxnSpPr>
          <p:spPr>
            <a:xfrm flipH="1" flipV="1">
              <a:off x="808892" y="2554830"/>
              <a:ext cx="290146" cy="2499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единительная линия 55"/>
            <p:cNvCxnSpPr/>
            <p:nvPr/>
          </p:nvCxnSpPr>
          <p:spPr>
            <a:xfrm flipH="1">
              <a:off x="333595" y="2554830"/>
              <a:ext cx="4840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Группа 56"/>
          <p:cNvGrpSpPr/>
          <p:nvPr/>
        </p:nvGrpSpPr>
        <p:grpSpPr>
          <a:xfrm>
            <a:off x="1515602" y="1555842"/>
            <a:ext cx="574082" cy="187459"/>
            <a:chOff x="333595" y="2554830"/>
            <a:chExt cx="765443" cy="249945"/>
          </a:xfrm>
        </p:grpSpPr>
        <p:cxnSp>
          <p:nvCxnSpPr>
            <p:cNvPr id="58" name="Прямая соединительная линия 57"/>
            <p:cNvCxnSpPr/>
            <p:nvPr/>
          </p:nvCxnSpPr>
          <p:spPr>
            <a:xfrm flipH="1" flipV="1">
              <a:off x="808892" y="2554830"/>
              <a:ext cx="290146" cy="2499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единительная линия 58"/>
            <p:cNvCxnSpPr/>
            <p:nvPr/>
          </p:nvCxnSpPr>
          <p:spPr>
            <a:xfrm flipH="1">
              <a:off x="333595" y="2554830"/>
              <a:ext cx="4840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Группа 59"/>
          <p:cNvGrpSpPr/>
          <p:nvPr/>
        </p:nvGrpSpPr>
        <p:grpSpPr>
          <a:xfrm>
            <a:off x="2585768" y="4692451"/>
            <a:ext cx="1439286" cy="220761"/>
            <a:chOff x="1082476" y="4142483"/>
            <a:chExt cx="1919048" cy="294348"/>
          </a:xfrm>
        </p:grpSpPr>
        <p:sp>
          <p:nvSpPr>
            <p:cNvPr id="61" name="Скругленный прямоугольник 60"/>
            <p:cNvSpPr/>
            <p:nvPr/>
          </p:nvSpPr>
          <p:spPr>
            <a:xfrm>
              <a:off x="1082476" y="4157790"/>
              <a:ext cx="292284" cy="263734"/>
            </a:xfrm>
            <a:prstGeom prst="roundRect">
              <a:avLst/>
            </a:prstGeom>
            <a:solidFill>
              <a:srgbClr val="008E4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>
                <a:lnSpc>
                  <a:spcPct val="80000"/>
                </a:lnSpc>
              </a:pPr>
              <a:endParaRPr lang="ru-RU" sz="750" b="1" dirty="0">
                <a:solidFill>
                  <a:srgbClr val="3445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Medium" pitchFamily="50" charset="-52"/>
              </a:endParaRPr>
            </a:p>
          </p:txBody>
        </p:sp>
        <p:sp>
          <p:nvSpPr>
            <p:cNvPr id="62" name="Скругленный прямоугольник 61"/>
            <p:cNvSpPr/>
            <p:nvPr/>
          </p:nvSpPr>
          <p:spPr>
            <a:xfrm>
              <a:off x="1483761" y="4142483"/>
              <a:ext cx="1517763" cy="294348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1050" dirty="0">
                  <a:solidFill>
                    <a:srgbClr val="344554"/>
                  </a:solidFill>
                  <a:latin typeface="Muller Medium" pitchFamily="50" charset="-52"/>
                </a:rPr>
                <a:t>Оперативные данные</a:t>
              </a:r>
            </a:p>
          </p:txBody>
        </p:sp>
      </p:grpSp>
      <p:grpSp>
        <p:nvGrpSpPr>
          <p:cNvPr id="63" name="Группа 62"/>
          <p:cNvGrpSpPr/>
          <p:nvPr/>
        </p:nvGrpSpPr>
        <p:grpSpPr>
          <a:xfrm>
            <a:off x="5805271" y="4685271"/>
            <a:ext cx="1315881" cy="220761"/>
            <a:chOff x="3116429" y="4142483"/>
            <a:chExt cx="1754508" cy="294348"/>
          </a:xfrm>
        </p:grpSpPr>
        <p:sp>
          <p:nvSpPr>
            <p:cNvPr id="64" name="Скругленный прямоугольник 63"/>
            <p:cNvSpPr/>
            <p:nvPr/>
          </p:nvSpPr>
          <p:spPr>
            <a:xfrm>
              <a:off x="3116429" y="4173097"/>
              <a:ext cx="292284" cy="263734"/>
            </a:xfrm>
            <a:prstGeom prst="roundRect">
              <a:avLst/>
            </a:prstGeom>
            <a:solidFill>
              <a:srgbClr val="C0504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>
                <a:lnSpc>
                  <a:spcPct val="80000"/>
                </a:lnSpc>
              </a:pPr>
              <a:endParaRPr lang="ru-RU" sz="750" b="1" dirty="0">
                <a:solidFill>
                  <a:srgbClr val="3445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Medium" pitchFamily="50" charset="-52"/>
              </a:endParaRPr>
            </a:p>
          </p:txBody>
        </p:sp>
        <p:sp>
          <p:nvSpPr>
            <p:cNvPr id="65" name="Скругленный прямоугольник 64"/>
            <p:cNvSpPr/>
            <p:nvPr/>
          </p:nvSpPr>
          <p:spPr>
            <a:xfrm>
              <a:off x="3517714" y="4142483"/>
              <a:ext cx="1353223" cy="294348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>
                <a:lnSpc>
                  <a:spcPct val="80000"/>
                </a:lnSpc>
              </a:pPr>
              <a:r>
                <a:rPr lang="ru-RU" sz="1050" dirty="0">
                  <a:solidFill>
                    <a:srgbClr val="344554"/>
                  </a:solidFill>
                  <a:latin typeface="Muller Medium" pitchFamily="50" charset="-52"/>
                </a:rPr>
                <a:t>Уточненные данные</a:t>
              </a:r>
            </a:p>
          </p:txBody>
        </p:sp>
      </p:grpSp>
      <p:sp>
        <p:nvSpPr>
          <p:cNvPr id="66" name="Скругленный прямоугольник 65"/>
          <p:cNvSpPr/>
          <p:nvPr/>
        </p:nvSpPr>
        <p:spPr>
          <a:xfrm>
            <a:off x="4664800" y="2174441"/>
            <a:ext cx="468194" cy="197801"/>
          </a:xfrm>
          <a:prstGeom prst="round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Medium" pitchFamily="50" charset="-52"/>
              </a:rPr>
              <a:t>+38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Medium" pitchFamily="50" charset="-52"/>
            </a:endParaRPr>
          </a:p>
        </p:txBody>
      </p:sp>
      <p:sp>
        <p:nvSpPr>
          <p:cNvPr id="67" name="Скругленный прямоугольник 66"/>
          <p:cNvSpPr/>
          <p:nvPr/>
        </p:nvSpPr>
        <p:spPr>
          <a:xfrm>
            <a:off x="3047440" y="1825732"/>
            <a:ext cx="467100" cy="197801"/>
          </a:xfrm>
          <a:prstGeom prst="round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Medium" pitchFamily="50" charset="-52"/>
              </a:rPr>
              <a:t>+34,2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Medium" pitchFamily="50" charset="-52"/>
            </a:endParaRPr>
          </a:p>
        </p:txBody>
      </p:sp>
      <p:sp>
        <p:nvSpPr>
          <p:cNvPr id="68" name="Скругленный прямоугольник 67"/>
          <p:cNvSpPr/>
          <p:nvPr/>
        </p:nvSpPr>
        <p:spPr>
          <a:xfrm>
            <a:off x="1499214" y="1825754"/>
            <a:ext cx="467100" cy="197801"/>
          </a:xfrm>
          <a:prstGeom prst="roundRect">
            <a:avLst/>
          </a:prstGeom>
          <a:solidFill>
            <a:srgbClr val="C0504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ru-RU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Medium" pitchFamily="50" charset="-52"/>
              </a:rPr>
              <a:t>+19,1</a:t>
            </a:r>
            <a:endParaRPr lang="ru-RU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Medium" pitchFamily="50" charset="-52"/>
            </a:endParaRPr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1515602" y="2199737"/>
            <a:ext cx="479381" cy="19780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ru-RU" sz="1151" b="1" dirty="0" smtClean="0">
                <a:solidFill>
                  <a:srgbClr val="344554"/>
                </a:solidFill>
                <a:latin typeface="Muller Medium" pitchFamily="50" charset="-52"/>
              </a:rPr>
              <a:t>484,1</a:t>
            </a:r>
            <a:endParaRPr lang="ru-RU" sz="1151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sp>
        <p:nvSpPr>
          <p:cNvPr id="70" name="Скругленный прямоугольник 69"/>
          <p:cNvSpPr/>
          <p:nvPr/>
        </p:nvSpPr>
        <p:spPr>
          <a:xfrm>
            <a:off x="1484391" y="1358042"/>
            <a:ext cx="471895" cy="19780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ru-RU" sz="1151" b="1" dirty="0" smtClean="0">
                <a:solidFill>
                  <a:srgbClr val="344554"/>
                </a:solidFill>
                <a:latin typeface="Muller Medium" pitchFamily="50" charset="-52"/>
              </a:rPr>
              <a:t>503,2</a:t>
            </a:r>
            <a:endParaRPr lang="ru-RU" sz="1151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sp>
        <p:nvSpPr>
          <p:cNvPr id="71" name="Скругленный прямоугольник 70"/>
          <p:cNvSpPr/>
          <p:nvPr/>
        </p:nvSpPr>
        <p:spPr>
          <a:xfrm>
            <a:off x="3085128" y="2372242"/>
            <a:ext cx="536654" cy="19780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ru-RU" sz="1151" b="1" dirty="0" smtClean="0">
                <a:solidFill>
                  <a:srgbClr val="344554"/>
                </a:solidFill>
                <a:latin typeface="Muller Medium" pitchFamily="50" charset="-52"/>
              </a:rPr>
              <a:t>481,1</a:t>
            </a:r>
            <a:endParaRPr lang="ru-RU" sz="1151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grpSp>
        <p:nvGrpSpPr>
          <p:cNvPr id="72" name="Группа 71"/>
          <p:cNvGrpSpPr/>
          <p:nvPr/>
        </p:nvGrpSpPr>
        <p:grpSpPr>
          <a:xfrm>
            <a:off x="1544898" y="2383964"/>
            <a:ext cx="574082" cy="187459"/>
            <a:chOff x="333595" y="2554830"/>
            <a:chExt cx="765443" cy="249945"/>
          </a:xfrm>
        </p:grpSpPr>
        <p:cxnSp>
          <p:nvCxnSpPr>
            <p:cNvPr id="73" name="Прямая соединительная линия 72"/>
            <p:cNvCxnSpPr/>
            <p:nvPr/>
          </p:nvCxnSpPr>
          <p:spPr>
            <a:xfrm flipH="1" flipV="1">
              <a:off x="808892" y="2554830"/>
              <a:ext cx="290146" cy="2499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/>
            <p:cNvCxnSpPr/>
            <p:nvPr/>
          </p:nvCxnSpPr>
          <p:spPr>
            <a:xfrm flipH="1">
              <a:off x="333595" y="2554830"/>
              <a:ext cx="4840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" name="Группа 74"/>
          <p:cNvGrpSpPr/>
          <p:nvPr/>
        </p:nvGrpSpPr>
        <p:grpSpPr>
          <a:xfrm>
            <a:off x="3140306" y="2548797"/>
            <a:ext cx="574047" cy="187488"/>
            <a:chOff x="289097" y="3531074"/>
            <a:chExt cx="765443" cy="249945"/>
          </a:xfrm>
        </p:grpSpPr>
        <p:cxnSp>
          <p:nvCxnSpPr>
            <p:cNvPr id="76" name="Прямая соединительная линия 75"/>
            <p:cNvCxnSpPr/>
            <p:nvPr/>
          </p:nvCxnSpPr>
          <p:spPr>
            <a:xfrm flipH="1" flipV="1">
              <a:off x="764394" y="3531074"/>
              <a:ext cx="290146" cy="2499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/>
            <p:cNvCxnSpPr/>
            <p:nvPr/>
          </p:nvCxnSpPr>
          <p:spPr>
            <a:xfrm flipH="1">
              <a:off x="289097" y="3531074"/>
              <a:ext cx="4840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Скругленный прямоугольник 77"/>
          <p:cNvSpPr/>
          <p:nvPr/>
        </p:nvSpPr>
        <p:spPr>
          <a:xfrm>
            <a:off x="5577980" y="909400"/>
            <a:ext cx="3332042" cy="479864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65485" algn="ctr"/>
            <a:r>
              <a:rPr lang="ru-RU" sz="1050" b="1" dirty="0" smtClean="0">
                <a:solidFill>
                  <a:srgbClr val="344554"/>
                </a:solidFill>
                <a:latin typeface="Muller Medium" pitchFamily="50" charset="-52"/>
              </a:rPr>
              <a:t>ДИНАМИКА ИНВЕСТИЦИЙ</a:t>
            </a:r>
          </a:p>
          <a:p>
            <a:pPr marL="65485" algn="ctr"/>
            <a:r>
              <a:rPr lang="ru-RU" sz="1050" b="1" dirty="0" smtClean="0">
                <a:solidFill>
                  <a:srgbClr val="344554"/>
                </a:solidFill>
                <a:latin typeface="Muller Medium" pitchFamily="50" charset="-52"/>
              </a:rPr>
              <a:t>В ОСНОВНОЙ КАПИТАЛ</a:t>
            </a:r>
          </a:p>
        </p:txBody>
      </p:sp>
      <p:sp>
        <p:nvSpPr>
          <p:cNvPr id="79" name="Скругленный прямоугольник 78"/>
          <p:cNvSpPr/>
          <p:nvPr/>
        </p:nvSpPr>
        <p:spPr>
          <a:xfrm>
            <a:off x="7696881" y="718152"/>
            <a:ext cx="504197" cy="236615"/>
          </a:xfrm>
          <a:prstGeom prst="roundRect">
            <a:avLst/>
          </a:prstGeom>
          <a:solidFill>
            <a:srgbClr val="101A5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13" b="1" dirty="0">
                <a:solidFill>
                  <a:schemeClr val="bg1"/>
                </a:solidFill>
                <a:latin typeface="Muller Medium" pitchFamily="50" charset="-52"/>
              </a:rPr>
              <a:t>₽млрд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508911" y="5377"/>
            <a:ext cx="6352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2000" b="1" dirty="0">
                <a:solidFill>
                  <a:srgbClr val="344554"/>
                </a:solidFill>
                <a:latin typeface="Muller Bold" pitchFamily="50" charset="-52"/>
              </a:rPr>
              <a:t>РАЗВИТИЕ ИНВЕСТИЦИОННОЙ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141320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23"/>
          <p:cNvSpPr/>
          <p:nvPr/>
        </p:nvSpPr>
        <p:spPr>
          <a:xfrm>
            <a:off x="1631852" y="235081"/>
            <a:ext cx="2591145" cy="51393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8201" y="825234"/>
            <a:ext cx="7310014" cy="43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b="1" dirty="0" smtClean="0">
                <a:latin typeface="Muller Light" pitchFamily="50" charset="-52"/>
              </a:rPr>
              <a:t>Уполномоченный орган Краснодарского края на подписание </a:t>
            </a:r>
            <a:br>
              <a:rPr lang="ru-RU" sz="1400" b="1" dirty="0" smtClean="0">
                <a:latin typeface="Muller Light" pitchFamily="50" charset="-52"/>
              </a:rPr>
            </a:br>
            <a:r>
              <a:rPr lang="ru-RU" sz="1400" b="1" dirty="0" smtClean="0">
                <a:latin typeface="Muller Light" pitchFamily="50" charset="-52"/>
              </a:rPr>
              <a:t>СЗПК – департамент инвестиций и развития МСП Краснодарского края</a:t>
            </a:r>
            <a:endParaRPr lang="ru-RU" sz="1400" dirty="0">
              <a:latin typeface="Muller Light" pitchFamily="50" charset="-52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573907" y="1764945"/>
            <a:ext cx="1993980" cy="671646"/>
          </a:xfrm>
          <a:prstGeom prst="roundRect">
            <a:avLst/>
          </a:prstGeom>
          <a:solidFill>
            <a:srgbClr val="101A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Medium"/>
              </a:rPr>
              <a:t>Минэкономразвития России</a:t>
            </a:r>
            <a:endParaRPr lang="ru-RU" sz="1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Medium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3616" y="3475752"/>
            <a:ext cx="2195746" cy="914680"/>
          </a:xfrm>
          <a:prstGeom prst="roundRect">
            <a:avLst/>
          </a:prstGeom>
          <a:solidFill>
            <a:srgbClr val="101A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Муниципальные образования</a:t>
            </a:r>
          </a:p>
          <a:p>
            <a:pPr algn="ctr"/>
            <a:r>
              <a:rPr lang="ru-RU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(в части согласования стабилизационной оговорки </a:t>
            </a:r>
          </a:p>
          <a:p>
            <a:pPr algn="ctr"/>
            <a:r>
              <a:rPr lang="ru-RU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в отношении арендной платы </a:t>
            </a:r>
          </a:p>
          <a:p>
            <a:pPr algn="ctr"/>
            <a:r>
              <a:rPr lang="ru-RU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Regular" pitchFamily="50" charset="-52"/>
              </a:rPr>
              <a:t>за з/у и имущество)</a:t>
            </a:r>
            <a:endPara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Regular" pitchFamily="50" charset="-52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735920" y="2622060"/>
            <a:ext cx="1669954" cy="662756"/>
          </a:xfrm>
          <a:prstGeom prst="roundRect">
            <a:avLst/>
          </a:prstGeom>
          <a:solidFill>
            <a:srgbClr val="101A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Medium"/>
              </a:rPr>
              <a:t>Департамент инвестиций</a:t>
            </a:r>
            <a:endParaRPr lang="ru-RU" sz="1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Medium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" y="2137"/>
            <a:ext cx="7463307" cy="70745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461907" y="-29279"/>
            <a:ext cx="67130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2000" b="1" dirty="0" smtClean="0">
                <a:solidFill>
                  <a:srgbClr val="344554"/>
                </a:solidFill>
                <a:latin typeface="Muller Bold" pitchFamily="50" charset="-52"/>
              </a:rPr>
              <a:t>Соглашение о защите и поощрении капиталовложений</a:t>
            </a:r>
            <a:endParaRPr lang="ru-RU" sz="2000" b="1" dirty="0">
              <a:solidFill>
                <a:srgbClr val="344554"/>
              </a:solidFill>
              <a:latin typeface="Muller Bold" pitchFamily="50" charset="-5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8201" y="1312624"/>
            <a:ext cx="7310014" cy="3284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Muller Medium" pitchFamily="50" charset="-52"/>
              </a:rPr>
              <a:t>Срок подписания СЗПК со стороны региона и муниципалитета – </a:t>
            </a:r>
            <a:r>
              <a:rPr lang="ru-RU" b="1" dirty="0" smtClean="0">
                <a:solidFill>
                  <a:srgbClr val="FF0000"/>
                </a:solidFill>
                <a:latin typeface="Muller Medium" pitchFamily="50" charset="-52"/>
              </a:rPr>
              <a:t>5 дней</a:t>
            </a:r>
            <a:endParaRPr lang="ru-RU" b="1" dirty="0">
              <a:solidFill>
                <a:srgbClr val="FF0000"/>
              </a:solidFill>
              <a:latin typeface="Muller Medium" pitchFamily="50" charset="-52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769515" y="3449118"/>
            <a:ext cx="2195746" cy="255988"/>
          </a:xfrm>
          <a:prstGeom prst="roundRect">
            <a:avLst/>
          </a:prstGeom>
          <a:solidFill>
            <a:srgbClr val="101A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Medium"/>
              </a:rPr>
              <a:t>Департамент архитектуры</a:t>
            </a:r>
            <a:endPara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Medium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69515" y="3808904"/>
            <a:ext cx="2195747" cy="373218"/>
          </a:xfrm>
          <a:prstGeom prst="roundRect">
            <a:avLst/>
          </a:prstGeom>
          <a:solidFill>
            <a:srgbClr val="101A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Medium"/>
              </a:rPr>
              <a:t>Департамент имущественных отношений</a:t>
            </a:r>
            <a:endPara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Medium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769515" y="4267012"/>
            <a:ext cx="2195748" cy="268692"/>
          </a:xfrm>
          <a:prstGeom prst="roundRect">
            <a:avLst/>
          </a:prstGeom>
          <a:solidFill>
            <a:srgbClr val="101A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Medium"/>
              </a:rPr>
              <a:t>Министерство финансов</a:t>
            </a:r>
            <a:endPara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Medium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769515" y="4638200"/>
            <a:ext cx="2195748" cy="211656"/>
          </a:xfrm>
          <a:prstGeom prst="roundRect">
            <a:avLst/>
          </a:prstGeom>
          <a:solidFill>
            <a:srgbClr val="101A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Medium"/>
              </a:rPr>
              <a:t>Иные ОИВ Краснодарского края</a:t>
            </a:r>
            <a:endParaRPr lang="ru-RU" sz="9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Medium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2570897" y="2448000"/>
            <a:ext cx="8244" cy="174060"/>
          </a:xfrm>
          <a:prstGeom prst="straightConnector1">
            <a:avLst/>
          </a:prstGeom>
          <a:ln>
            <a:solidFill>
              <a:srgbClr val="101A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H="1">
            <a:off x="1947212" y="3340687"/>
            <a:ext cx="407816" cy="104076"/>
          </a:xfrm>
          <a:prstGeom prst="straightConnector1">
            <a:avLst/>
          </a:prstGeom>
          <a:ln>
            <a:solidFill>
              <a:srgbClr val="101A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2468644" y="3346994"/>
            <a:ext cx="267978" cy="128758"/>
          </a:xfrm>
          <a:prstGeom prst="straightConnector1">
            <a:avLst/>
          </a:prstGeom>
          <a:ln>
            <a:solidFill>
              <a:srgbClr val="101A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2371474" y="3339790"/>
            <a:ext cx="281883" cy="1298410"/>
          </a:xfrm>
          <a:prstGeom prst="straightConnector1">
            <a:avLst/>
          </a:prstGeom>
          <a:ln>
            <a:solidFill>
              <a:srgbClr val="101A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2435751" y="3345765"/>
            <a:ext cx="276888" cy="477346"/>
          </a:xfrm>
          <a:prstGeom prst="straightConnector1">
            <a:avLst/>
          </a:prstGeom>
          <a:ln>
            <a:solidFill>
              <a:srgbClr val="101A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2409362" y="3357572"/>
            <a:ext cx="276888" cy="931078"/>
          </a:xfrm>
          <a:prstGeom prst="straightConnector1">
            <a:avLst/>
          </a:prstGeom>
          <a:ln>
            <a:solidFill>
              <a:srgbClr val="101A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2271113"/>
              </p:ext>
            </p:extLst>
          </p:nvPr>
        </p:nvGraphicFramePr>
        <p:xfrm>
          <a:off x="4998155" y="1641050"/>
          <a:ext cx="4087890" cy="34332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87890"/>
              </a:tblGrid>
              <a:tr h="201688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Стабилизационная оговорка в отношении следующих актов (решений):</a:t>
                      </a:r>
                    </a:p>
                  </a:txBody>
                  <a:tcPr/>
                </a:tc>
              </a:tr>
              <a:tr h="20836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предоставлении меры государственной поддержки;</a:t>
                      </a:r>
                    </a:p>
                  </a:txBody>
                  <a:tcPr/>
                </a:tc>
              </a:tr>
              <a:tr h="31028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 порядке предоставления земельных участков, находящихся в государственной или муниципальной собственности;</a:t>
                      </a:r>
                    </a:p>
                  </a:txBody>
                  <a:tcPr/>
                </a:tc>
              </a:tr>
              <a:tr h="20836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 определении цены продажи или размера арендной платы за земельный участок;</a:t>
                      </a:r>
                    </a:p>
                  </a:txBody>
                  <a:tcPr/>
                </a:tc>
              </a:tr>
              <a:tr h="31028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устанавливающие дополнительные обязанности и уменьшающие объем прав собственников земельных участков;</a:t>
                      </a:r>
                    </a:p>
                  </a:txBody>
                  <a:tcPr/>
                </a:tc>
              </a:tr>
              <a:tr h="31028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устанавливающие иные дополнительные требования к землепользованию и застройке территорий;</a:t>
                      </a:r>
                    </a:p>
                  </a:txBody>
                  <a:tcPr/>
                </a:tc>
              </a:tr>
              <a:tr h="636093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устанавливающие дополнительные административные процедуры при выполнении инженерных изысканий, архитектурно-строительном проектировании, строительстве, реконструкции, вводе в эксплуатацию, сносе объектов капитального строительства, подключении (технологическом присоединении) к инженерным сетям, и (или) увеличивающие сроки, и (или) изменяющие порядок проведения таких процедур;</a:t>
                      </a:r>
                    </a:p>
                  </a:txBody>
                  <a:tcPr/>
                </a:tc>
              </a:tr>
              <a:tr h="31028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предусматривающие изменение процедур подготовки документов территориального планирования, градостроительного регламента, документации по планировке территории;</a:t>
                      </a:r>
                    </a:p>
                  </a:txBody>
                  <a:tcPr/>
                </a:tc>
              </a:tr>
              <a:tr h="31028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предусматривающие изменение процедур, связанных с особенностями осуществления градостроительной деятельности на территориях субъектов Российской Федерации;</a:t>
                      </a:r>
                    </a:p>
                  </a:txBody>
                  <a:tcPr/>
                </a:tc>
              </a:tr>
              <a:tr h="418892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предусматривающие изменение порядка осуществления строительства, реконструкции (в том числе технического перевооружения), капитального ремонта объекта капитального строительства;</a:t>
                      </a:r>
                    </a:p>
                  </a:txBody>
                  <a:tcPr/>
                </a:tc>
              </a:tr>
              <a:tr h="208369">
                <a:tc>
                  <a:txBody>
                    <a:bodyPr/>
                    <a:lstStyle/>
                    <a:p>
                      <a:pPr marL="0" marR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иные акты (решения), указанные в ст. 9 Федерального закона № 69-ФЗ.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315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" y="2137"/>
            <a:ext cx="7463307" cy="70745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78628" y="780398"/>
            <a:ext cx="65867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1400" b="1" dirty="0" smtClean="0">
                <a:solidFill>
                  <a:srgbClr val="344554"/>
                </a:solidFill>
                <a:latin typeface="Muller Medium" pitchFamily="50" charset="-52"/>
              </a:rPr>
              <a:t>СТРАТЕГИЧЕСКИЕ ЦЕЛИ И ЗАДАЧИ РАЗВИТИЯ ДО 2030 ГОДА</a:t>
            </a:r>
            <a:endParaRPr lang="ru-RU" sz="1400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8635" y="1251618"/>
            <a:ext cx="3486789" cy="1080000"/>
          </a:xfrm>
          <a:prstGeom prst="roundRect">
            <a:avLst/>
          </a:prstGeom>
          <a:gradFill flip="none" rotWithShape="1">
            <a:gsLst>
              <a:gs pos="0">
                <a:srgbClr val="101A5F">
                  <a:shade val="30000"/>
                  <a:satMod val="115000"/>
                </a:srgbClr>
              </a:gs>
              <a:gs pos="50000">
                <a:srgbClr val="101A5F">
                  <a:shade val="67500"/>
                  <a:satMod val="115000"/>
                </a:srgbClr>
              </a:gs>
              <a:gs pos="100000">
                <a:srgbClr val="101A5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Medium" pitchFamily="50" charset="-52"/>
              </a:rPr>
              <a:t>Указ Президента 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Medium" pitchFamily="50" charset="-52"/>
              </a:rPr>
              <a:t>Российской Федерации 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Medium" pitchFamily="50" charset="-52"/>
              </a:rPr>
              <a:t>от 21 июля 2020 г. № 474 “О национальных целях развития Российской </a:t>
            </a: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Medium" pitchFamily="50" charset="-52"/>
              </a:rPr>
              <a:t>Федерации</a:t>
            </a:r>
            <a:b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Medium" pitchFamily="50" charset="-52"/>
              </a:rPr>
            </a:br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Medium" pitchFamily="50" charset="-52"/>
              </a:rPr>
              <a:t>на </a:t>
            </a:r>
            <a:r>
              <a:rPr 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Medium" pitchFamily="50" charset="-52"/>
              </a:rPr>
              <a:t>период до 2030 года”</a:t>
            </a:r>
            <a:endParaRPr lang="ru-RU" sz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uller Medium" pitchFamily="50" charset="-52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8635" y="3710045"/>
            <a:ext cx="3486789" cy="1080000"/>
          </a:xfrm>
          <a:prstGeom prst="roundRect">
            <a:avLst/>
          </a:prstGeom>
          <a:gradFill flip="none" rotWithShape="1">
            <a:gsLst>
              <a:gs pos="0">
                <a:srgbClr val="101A5F">
                  <a:shade val="30000"/>
                  <a:satMod val="115000"/>
                </a:srgbClr>
              </a:gs>
              <a:gs pos="50000">
                <a:srgbClr val="101A5F">
                  <a:shade val="67500"/>
                  <a:satMod val="115000"/>
                </a:srgbClr>
              </a:gs>
              <a:gs pos="100000">
                <a:srgbClr val="101A5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Medium" pitchFamily="50" charset="-52"/>
              </a:rPr>
              <a:t>Новая система оценки эффективности деятельности высших должностных лиц субъектов Российской Федерации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854272" y="3711887"/>
            <a:ext cx="3437587" cy="1080000"/>
          </a:xfrm>
          <a:prstGeom prst="roundRect">
            <a:avLst/>
          </a:prstGeom>
          <a:solidFill>
            <a:srgbClr val="D2DE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000" dirty="0">
                <a:solidFill>
                  <a:srgbClr val="344554"/>
                </a:solidFill>
                <a:latin typeface="Muller Medium" pitchFamily="50" charset="-52"/>
              </a:rPr>
              <a:t>Индекс физического </a:t>
            </a:r>
            <a:r>
              <a:rPr lang="ru-RU" sz="1000" dirty="0" smtClean="0">
                <a:solidFill>
                  <a:srgbClr val="344554"/>
                </a:solidFill>
                <a:latin typeface="Muller Medium" pitchFamily="50" charset="-52"/>
              </a:rPr>
              <a:t>объема</a:t>
            </a:r>
          </a:p>
          <a:p>
            <a:pPr algn="ctr"/>
            <a:r>
              <a:rPr lang="ru-RU" sz="1000" dirty="0" smtClean="0">
                <a:solidFill>
                  <a:srgbClr val="344554"/>
                </a:solidFill>
                <a:latin typeface="Muller Medium" pitchFamily="50" charset="-52"/>
              </a:rPr>
              <a:t>инвестиций </a:t>
            </a:r>
            <a:r>
              <a:rPr lang="ru-RU" sz="1000" dirty="0">
                <a:solidFill>
                  <a:srgbClr val="344554"/>
                </a:solidFill>
                <a:latin typeface="Muller Medium" pitchFamily="50" charset="-52"/>
              </a:rPr>
              <a:t>в основной капитал, за исключением </a:t>
            </a:r>
            <a:r>
              <a:rPr lang="ru-RU" sz="1000" dirty="0" smtClean="0">
                <a:solidFill>
                  <a:srgbClr val="344554"/>
                </a:solidFill>
                <a:latin typeface="Muller Medium" pitchFamily="50" charset="-52"/>
              </a:rPr>
              <a:t>инвестиций инфраструктурных </a:t>
            </a:r>
            <a:r>
              <a:rPr lang="ru-RU" sz="1000" dirty="0">
                <a:solidFill>
                  <a:srgbClr val="344554"/>
                </a:solidFill>
                <a:latin typeface="Muller Medium" pitchFamily="50" charset="-52"/>
              </a:rPr>
              <a:t>монополий (федеральные проекты) и бюджетных ассигнований </a:t>
            </a:r>
            <a:r>
              <a:rPr lang="ru-RU" sz="1000" dirty="0" smtClean="0">
                <a:solidFill>
                  <a:srgbClr val="344554"/>
                </a:solidFill>
                <a:latin typeface="Muller Medium" pitchFamily="50" charset="-52"/>
              </a:rPr>
              <a:t>федерального бюджета</a:t>
            </a:r>
            <a:r>
              <a:rPr lang="ru-RU" sz="1000" dirty="0">
                <a:solidFill>
                  <a:srgbClr val="344554"/>
                </a:solidFill>
                <a:latin typeface="Muller Medium" pitchFamily="50" charset="-52"/>
              </a:rPr>
              <a:t>, % к базовому году</a:t>
            </a:r>
          </a:p>
        </p:txBody>
      </p:sp>
      <p:grpSp>
        <p:nvGrpSpPr>
          <p:cNvPr id="7" name="Группа 6"/>
          <p:cNvGrpSpPr/>
          <p:nvPr/>
        </p:nvGrpSpPr>
        <p:grpSpPr>
          <a:xfrm>
            <a:off x="4601830" y="1154377"/>
            <a:ext cx="1539144" cy="1440802"/>
            <a:chOff x="4263251" y="1213431"/>
            <a:chExt cx="1539144" cy="1440802"/>
          </a:xfrm>
        </p:grpSpPr>
        <p:grpSp>
          <p:nvGrpSpPr>
            <p:cNvPr id="8" name="Группа 7"/>
            <p:cNvGrpSpPr/>
            <p:nvPr/>
          </p:nvGrpSpPr>
          <p:grpSpPr>
            <a:xfrm>
              <a:off x="4344177" y="1222352"/>
              <a:ext cx="1458218" cy="1431881"/>
              <a:chOff x="7411094" y="1163298"/>
              <a:chExt cx="1458218" cy="1431881"/>
            </a:xfrm>
          </p:grpSpPr>
          <p:sp>
            <p:nvSpPr>
              <p:cNvPr id="10" name="Овал 9"/>
              <p:cNvSpPr/>
              <p:nvPr/>
            </p:nvSpPr>
            <p:spPr>
              <a:xfrm>
                <a:off x="7411094" y="1163298"/>
                <a:ext cx="1431516" cy="1431881"/>
              </a:xfrm>
              <a:prstGeom prst="ellipse">
                <a:avLst/>
              </a:prstGeom>
              <a:solidFill>
                <a:srgbClr val="D2D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ru-RU" sz="1200" dirty="0">
                  <a:solidFill>
                    <a:srgbClr val="344554"/>
                  </a:solidFill>
                  <a:latin typeface="Muller Medium" pitchFamily="50" charset="-52"/>
                </a:endParaRPr>
              </a:p>
            </p:txBody>
          </p:sp>
          <p:sp>
            <p:nvSpPr>
              <p:cNvPr id="11" name="Скругленный прямоугольник 10"/>
              <p:cNvSpPr/>
              <p:nvPr/>
            </p:nvSpPr>
            <p:spPr>
              <a:xfrm>
                <a:off x="7427630" y="1605370"/>
                <a:ext cx="1441682" cy="38338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ru-RU" sz="1000" dirty="0" smtClean="0">
                  <a:solidFill>
                    <a:srgbClr val="344554"/>
                  </a:solidFill>
                  <a:latin typeface="Muller Medium" pitchFamily="50" charset="-52"/>
                </a:endParaRPr>
              </a:p>
              <a:p>
                <a:pPr algn="ctr"/>
                <a:r>
                  <a:rPr lang="ru-RU" sz="1000" dirty="0" smtClean="0">
                    <a:solidFill>
                      <a:srgbClr val="344554"/>
                    </a:solidFill>
                    <a:latin typeface="Muller Medium" pitchFamily="50" charset="-52"/>
                  </a:rPr>
                  <a:t>Реальный</a:t>
                </a:r>
              </a:p>
              <a:p>
                <a:pPr algn="ctr"/>
                <a:r>
                  <a:rPr lang="ru-RU" sz="1000" dirty="0" smtClean="0">
                    <a:solidFill>
                      <a:srgbClr val="344554"/>
                    </a:solidFill>
                    <a:latin typeface="Muller Medium" pitchFamily="50" charset="-52"/>
                  </a:rPr>
                  <a:t>рост инвестиций</a:t>
                </a:r>
                <a:br>
                  <a:rPr lang="ru-RU" sz="1000" dirty="0" smtClean="0">
                    <a:solidFill>
                      <a:srgbClr val="344554"/>
                    </a:solidFill>
                    <a:latin typeface="Muller Medium" pitchFamily="50" charset="-52"/>
                  </a:rPr>
                </a:br>
                <a:r>
                  <a:rPr lang="ru-RU" sz="1000" dirty="0" smtClean="0">
                    <a:solidFill>
                      <a:srgbClr val="344554"/>
                    </a:solidFill>
                    <a:latin typeface="Muller Medium" pitchFamily="50" charset="-52"/>
                  </a:rPr>
                  <a:t>в основной капитал</a:t>
                </a:r>
              </a:p>
              <a:p>
                <a:pPr algn="ctr"/>
                <a:r>
                  <a:rPr lang="ru-RU" sz="1000" dirty="0" smtClean="0">
                    <a:solidFill>
                      <a:srgbClr val="344554"/>
                    </a:solidFill>
                    <a:latin typeface="Muller Medium" pitchFamily="50" charset="-52"/>
                  </a:rPr>
                  <a:t>не менее 70%</a:t>
                </a:r>
              </a:p>
              <a:p>
                <a:pPr algn="ctr"/>
                <a:r>
                  <a:rPr lang="ru-RU" sz="1000" dirty="0" smtClean="0">
                    <a:solidFill>
                      <a:srgbClr val="344554"/>
                    </a:solidFill>
                    <a:latin typeface="Muller Medium" pitchFamily="50" charset="-52"/>
                  </a:rPr>
                  <a:t>к уровню 2020 г.</a:t>
                </a:r>
                <a:endParaRPr lang="ru-RU" sz="1000" dirty="0">
                  <a:solidFill>
                    <a:srgbClr val="344554"/>
                  </a:solidFill>
                  <a:latin typeface="Muller Medium" pitchFamily="50" charset="-52"/>
                </a:endParaRPr>
              </a:p>
            </p:txBody>
          </p:sp>
        </p:grpSp>
        <p:pic>
          <p:nvPicPr>
            <p:cNvPr id="9" name="Picture 2" descr="D:\Вурочные\ПРОЕКТ 9\Департамент Развития\Презентация 6\Новая папка\9.jp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44745" t="25166" r="49342" b="65104"/>
            <a:stretch/>
          </p:blipFill>
          <p:spPr bwMode="auto">
            <a:xfrm>
              <a:off x="4263251" y="1213431"/>
              <a:ext cx="540631" cy="500584"/>
            </a:xfrm>
            <a:prstGeom prst="rect">
              <a:avLst/>
            </a:prstGeom>
            <a:noFill/>
          </p:spPr>
        </p:pic>
      </p:grpSp>
      <p:grpSp>
        <p:nvGrpSpPr>
          <p:cNvPr id="12" name="Группа 11"/>
          <p:cNvGrpSpPr/>
          <p:nvPr/>
        </p:nvGrpSpPr>
        <p:grpSpPr>
          <a:xfrm>
            <a:off x="6299437" y="1327136"/>
            <a:ext cx="544715" cy="928964"/>
            <a:chOff x="6957137" y="1393970"/>
            <a:chExt cx="544715" cy="928964"/>
          </a:xfrm>
        </p:grpSpPr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2451" r="9558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957137" y="1393970"/>
              <a:ext cx="543353" cy="543353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6958499" y="1779581"/>
              <a:ext cx="543353" cy="543353"/>
            </a:xfrm>
            <a:prstGeom prst="rect">
              <a:avLst/>
            </a:prstGeom>
          </p:spPr>
        </p:pic>
      </p:grpSp>
      <p:pic>
        <p:nvPicPr>
          <p:cNvPr id="15" name="Picture 2" descr="D:\Вурочные\ПРОЕКТ 9\Департамент Развития\Презентация 6\Новая папка\9.jpg"/>
          <p:cNvPicPr>
            <a:picLocks noChangeAspect="1" noChangeArrowheads="1"/>
          </p:cNvPicPr>
          <p:nvPr/>
        </p:nvPicPr>
        <p:blipFill rotWithShape="1">
          <a:blip r:embed="rId4" cstate="print"/>
          <a:srcRect l="44745" t="25166" r="49342" b="65104"/>
          <a:stretch/>
        </p:blipFill>
        <p:spPr bwMode="auto">
          <a:xfrm>
            <a:off x="4682756" y="3562673"/>
            <a:ext cx="540631" cy="500584"/>
          </a:xfrm>
          <a:prstGeom prst="rect">
            <a:avLst/>
          </a:prstGeom>
          <a:noFill/>
        </p:spPr>
      </p:pic>
      <p:grpSp>
        <p:nvGrpSpPr>
          <p:cNvPr id="16" name="Группа 15"/>
          <p:cNvGrpSpPr/>
          <p:nvPr/>
        </p:nvGrpSpPr>
        <p:grpSpPr>
          <a:xfrm>
            <a:off x="7001253" y="1154377"/>
            <a:ext cx="1539144" cy="1440802"/>
            <a:chOff x="4263251" y="1213431"/>
            <a:chExt cx="1539144" cy="1440802"/>
          </a:xfrm>
        </p:grpSpPr>
        <p:grpSp>
          <p:nvGrpSpPr>
            <p:cNvPr id="17" name="Группа 16"/>
            <p:cNvGrpSpPr/>
            <p:nvPr/>
          </p:nvGrpSpPr>
          <p:grpSpPr>
            <a:xfrm>
              <a:off x="4344177" y="1222352"/>
              <a:ext cx="1458218" cy="1431881"/>
              <a:chOff x="7411094" y="1163298"/>
              <a:chExt cx="1458218" cy="1431881"/>
            </a:xfrm>
          </p:grpSpPr>
          <p:sp>
            <p:nvSpPr>
              <p:cNvPr id="19" name="Овал 18"/>
              <p:cNvSpPr/>
              <p:nvPr/>
            </p:nvSpPr>
            <p:spPr>
              <a:xfrm>
                <a:off x="7411094" y="1163298"/>
                <a:ext cx="1431516" cy="1431881"/>
              </a:xfrm>
              <a:prstGeom prst="ellipse">
                <a:avLst/>
              </a:prstGeom>
              <a:solidFill>
                <a:srgbClr val="D2DE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ru-RU" sz="1200" dirty="0">
                  <a:solidFill>
                    <a:srgbClr val="344554"/>
                  </a:solidFill>
                  <a:latin typeface="Muller Medium" pitchFamily="50" charset="-52"/>
                </a:endParaRPr>
              </a:p>
            </p:txBody>
          </p:sp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7427630" y="1605370"/>
                <a:ext cx="1441682" cy="383384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endParaRPr lang="ru-RU" sz="1000" dirty="0" smtClean="0">
                  <a:solidFill>
                    <a:srgbClr val="344554"/>
                  </a:solidFill>
                  <a:latin typeface="Muller Medium" pitchFamily="50" charset="-52"/>
                </a:endParaRPr>
              </a:p>
              <a:p>
                <a:pPr algn="ctr"/>
                <a:r>
                  <a:rPr lang="ru-RU" sz="1000" dirty="0" smtClean="0">
                    <a:solidFill>
                      <a:srgbClr val="344554"/>
                    </a:solidFill>
                    <a:latin typeface="Muller Medium" pitchFamily="50" charset="-52"/>
                  </a:rPr>
                  <a:t>Реальный</a:t>
                </a:r>
              </a:p>
              <a:p>
                <a:pPr algn="ctr"/>
                <a:r>
                  <a:rPr lang="ru-RU" sz="1000" dirty="0" smtClean="0">
                    <a:solidFill>
                      <a:srgbClr val="344554"/>
                    </a:solidFill>
                    <a:latin typeface="Muller Medium" pitchFamily="50" charset="-52"/>
                  </a:rPr>
                  <a:t>рост экспорта </a:t>
                </a:r>
                <a:r>
                  <a:rPr lang="ru-RU" sz="1000" dirty="0" err="1" smtClean="0">
                    <a:solidFill>
                      <a:srgbClr val="344554"/>
                    </a:solidFill>
                    <a:latin typeface="Muller Medium" pitchFamily="50" charset="-52"/>
                  </a:rPr>
                  <a:t>несырьевых</a:t>
                </a:r>
                <a:r>
                  <a:rPr lang="ru-RU" sz="1000" dirty="0" smtClean="0">
                    <a:solidFill>
                      <a:srgbClr val="344554"/>
                    </a:solidFill>
                    <a:latin typeface="Muller Medium" pitchFamily="50" charset="-52"/>
                  </a:rPr>
                  <a:t> неэнергетических товаров</a:t>
                </a:r>
              </a:p>
              <a:p>
                <a:pPr algn="ctr"/>
                <a:r>
                  <a:rPr lang="ru-RU" sz="1000" dirty="0" smtClean="0">
                    <a:solidFill>
                      <a:srgbClr val="344554"/>
                    </a:solidFill>
                    <a:latin typeface="Muller Medium" pitchFamily="50" charset="-52"/>
                  </a:rPr>
                  <a:t>не менее 70%</a:t>
                </a:r>
              </a:p>
              <a:p>
                <a:pPr algn="ctr"/>
                <a:r>
                  <a:rPr lang="ru-RU" sz="1000" dirty="0" smtClean="0">
                    <a:solidFill>
                      <a:srgbClr val="344554"/>
                    </a:solidFill>
                    <a:latin typeface="Muller Medium" pitchFamily="50" charset="-52"/>
                  </a:rPr>
                  <a:t>к уровню 2020 г.</a:t>
                </a:r>
                <a:endParaRPr lang="ru-RU" sz="1000" dirty="0">
                  <a:solidFill>
                    <a:srgbClr val="344554"/>
                  </a:solidFill>
                  <a:latin typeface="Muller Medium" pitchFamily="50" charset="-52"/>
                </a:endParaRPr>
              </a:p>
            </p:txBody>
          </p:sp>
        </p:grpSp>
        <p:pic>
          <p:nvPicPr>
            <p:cNvPr id="18" name="Picture 2" descr="D:\Вурочные\ПРОЕКТ 9\Департамент Развития\Презентация 6\Новая папка\9.jp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44745" t="25166" r="49342" b="65104"/>
            <a:stretch/>
          </p:blipFill>
          <p:spPr bwMode="auto">
            <a:xfrm>
              <a:off x="4263251" y="1213431"/>
              <a:ext cx="540631" cy="500584"/>
            </a:xfrm>
            <a:prstGeom prst="rect">
              <a:avLst/>
            </a:prstGeom>
            <a:noFill/>
          </p:spPr>
        </p:pic>
      </p:grpSp>
      <p:sp>
        <p:nvSpPr>
          <p:cNvPr id="21" name="TextBox 20"/>
          <p:cNvSpPr txBox="1"/>
          <p:nvPr/>
        </p:nvSpPr>
        <p:spPr>
          <a:xfrm>
            <a:off x="1508911" y="5377"/>
            <a:ext cx="6352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2000" b="1" dirty="0">
                <a:solidFill>
                  <a:srgbClr val="344554"/>
                </a:solidFill>
                <a:latin typeface="Muller Bold" pitchFamily="50" charset="-52"/>
              </a:rPr>
              <a:t>РАЗВИТИЕ ИНВЕСТИЦИОННОЙ ДЕЯТЕЛЬНОСТИ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455855" y="2674241"/>
            <a:ext cx="2073733" cy="603432"/>
          </a:xfrm>
          <a:prstGeom prst="roundRect">
            <a:avLst/>
          </a:prstGeom>
          <a:gradFill flip="none" rotWithShape="1">
            <a:gsLst>
              <a:gs pos="0">
                <a:srgbClr val="101A5F">
                  <a:shade val="30000"/>
                  <a:satMod val="115000"/>
                </a:srgbClr>
              </a:gs>
              <a:gs pos="50000">
                <a:srgbClr val="101A5F">
                  <a:shade val="67500"/>
                  <a:satMod val="115000"/>
                </a:srgbClr>
              </a:gs>
              <a:gs pos="100000">
                <a:srgbClr val="101A5F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Medium" pitchFamily="50" charset="-52"/>
              </a:rPr>
              <a:t>Среднегодовой темп роста не менее 7%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Medium" pitchFamily="50" charset="-52"/>
              </a:rPr>
              <a:t>(расчеты департамента)</a:t>
            </a:r>
          </a:p>
        </p:txBody>
      </p:sp>
    </p:spTree>
    <p:extLst>
      <p:ext uri="{BB962C8B-B14F-4D97-AF65-F5344CB8AC3E}">
        <p14:creationId xmlns:p14="http://schemas.microsoft.com/office/powerpoint/2010/main" val="3236031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" y="2137"/>
            <a:ext cx="7463307" cy="707459"/>
          </a:xfrm>
          <a:prstGeom prst="rect">
            <a:avLst/>
          </a:prstGeom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68409234"/>
              </p:ext>
            </p:extLst>
          </p:nvPr>
        </p:nvGraphicFramePr>
        <p:xfrm>
          <a:off x="1365505" y="394787"/>
          <a:ext cx="6556863" cy="4371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3679156" y="2141828"/>
            <a:ext cx="574082" cy="187459"/>
            <a:chOff x="333595" y="2554830"/>
            <a:chExt cx="765443" cy="249945"/>
          </a:xfrm>
        </p:grpSpPr>
        <p:cxnSp>
          <p:nvCxnSpPr>
            <p:cNvPr id="5" name="Прямая соединительная линия 4"/>
            <p:cNvCxnSpPr/>
            <p:nvPr/>
          </p:nvCxnSpPr>
          <p:spPr>
            <a:xfrm flipH="1" flipV="1">
              <a:off x="808892" y="2554830"/>
              <a:ext cx="290146" cy="2499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 flipH="1">
              <a:off x="333595" y="2554830"/>
              <a:ext cx="4840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Скругленный прямоугольник 6"/>
          <p:cNvSpPr/>
          <p:nvPr/>
        </p:nvSpPr>
        <p:spPr>
          <a:xfrm>
            <a:off x="3617702" y="1962489"/>
            <a:ext cx="479381" cy="19780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151" b="1" dirty="0" smtClean="0">
                <a:solidFill>
                  <a:srgbClr val="344554"/>
                </a:solidFill>
                <a:latin typeface="Muller Medium" pitchFamily="50" charset="-52"/>
              </a:rPr>
              <a:t>67</a:t>
            </a:r>
            <a:r>
              <a:rPr lang="ru-RU" sz="1151" b="1" dirty="0" smtClean="0">
                <a:solidFill>
                  <a:srgbClr val="344554"/>
                </a:solidFill>
                <a:latin typeface="Muller Medium" pitchFamily="50" charset="-52"/>
              </a:rPr>
              <a:t>,8</a:t>
            </a:r>
            <a:endParaRPr lang="ru-RU" sz="1151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3679156" y="3484091"/>
            <a:ext cx="574082" cy="187459"/>
            <a:chOff x="333595" y="2554830"/>
            <a:chExt cx="765443" cy="249945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 flipH="1" flipV="1">
              <a:off x="808892" y="2554830"/>
              <a:ext cx="290146" cy="2499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 flipH="1">
              <a:off x="333595" y="2554830"/>
              <a:ext cx="4840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Скругленный прямоугольник 10"/>
          <p:cNvSpPr/>
          <p:nvPr/>
        </p:nvSpPr>
        <p:spPr>
          <a:xfrm>
            <a:off x="3617702" y="3304751"/>
            <a:ext cx="479381" cy="19780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ru-RU" sz="1151" b="1" dirty="0" smtClean="0">
                <a:solidFill>
                  <a:srgbClr val="344554"/>
                </a:solidFill>
                <a:latin typeface="Muller Medium" pitchFamily="50" charset="-52"/>
              </a:rPr>
              <a:t>1</a:t>
            </a:r>
            <a:r>
              <a:rPr lang="en-US" sz="1151" b="1" dirty="0" smtClean="0">
                <a:solidFill>
                  <a:srgbClr val="344554"/>
                </a:solidFill>
                <a:latin typeface="Muller Medium" pitchFamily="50" charset="-52"/>
              </a:rPr>
              <a:t>5</a:t>
            </a:r>
            <a:r>
              <a:rPr lang="ru-RU" sz="1151" b="1" dirty="0" smtClean="0">
                <a:solidFill>
                  <a:srgbClr val="344554"/>
                </a:solidFill>
                <a:latin typeface="Muller Medium" pitchFamily="50" charset="-52"/>
              </a:rPr>
              <a:t>,</a:t>
            </a:r>
            <a:r>
              <a:rPr lang="en-US" sz="1151" b="1" dirty="0" smtClean="0">
                <a:solidFill>
                  <a:srgbClr val="344554"/>
                </a:solidFill>
                <a:latin typeface="Muller Medium" pitchFamily="50" charset="-52"/>
              </a:rPr>
              <a:t>7</a:t>
            </a:r>
            <a:endParaRPr lang="ru-RU" sz="1151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3679156" y="3896068"/>
            <a:ext cx="574082" cy="187459"/>
            <a:chOff x="333595" y="2554830"/>
            <a:chExt cx="765443" cy="249945"/>
          </a:xfrm>
        </p:grpSpPr>
        <p:cxnSp>
          <p:nvCxnSpPr>
            <p:cNvPr id="13" name="Прямая соединительная линия 12"/>
            <p:cNvCxnSpPr/>
            <p:nvPr/>
          </p:nvCxnSpPr>
          <p:spPr>
            <a:xfrm flipH="1" flipV="1">
              <a:off x="808892" y="2554830"/>
              <a:ext cx="290146" cy="2499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/>
            <p:cNvCxnSpPr/>
            <p:nvPr/>
          </p:nvCxnSpPr>
          <p:spPr>
            <a:xfrm flipH="1">
              <a:off x="333595" y="2554830"/>
              <a:ext cx="4840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Скругленный прямоугольник 14"/>
          <p:cNvSpPr/>
          <p:nvPr/>
        </p:nvSpPr>
        <p:spPr>
          <a:xfrm>
            <a:off x="3617702" y="3716728"/>
            <a:ext cx="479381" cy="19780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151" b="1" dirty="0" smtClean="0">
                <a:solidFill>
                  <a:srgbClr val="344554"/>
                </a:solidFill>
                <a:latin typeface="Muller Medium" pitchFamily="50" charset="-52"/>
              </a:rPr>
              <a:t>16</a:t>
            </a:r>
            <a:r>
              <a:rPr lang="ru-RU" sz="1151" b="1" dirty="0" smtClean="0">
                <a:solidFill>
                  <a:srgbClr val="344554"/>
                </a:solidFill>
                <a:latin typeface="Muller Medium" pitchFamily="50" charset="-52"/>
              </a:rPr>
              <a:t>,</a:t>
            </a:r>
            <a:r>
              <a:rPr lang="en-US" sz="1151" b="1" dirty="0" smtClean="0">
                <a:solidFill>
                  <a:srgbClr val="344554"/>
                </a:solidFill>
                <a:latin typeface="Muller Medium" pitchFamily="50" charset="-52"/>
              </a:rPr>
              <a:t>5</a:t>
            </a:r>
            <a:endParaRPr lang="ru-RU" sz="1151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5800762" y="2310826"/>
            <a:ext cx="574082" cy="187459"/>
            <a:chOff x="333595" y="2554830"/>
            <a:chExt cx="765443" cy="249945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 flipH="1" flipV="1">
              <a:off x="808892" y="2554830"/>
              <a:ext cx="290146" cy="2499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 flipH="1">
              <a:off x="333595" y="2554830"/>
              <a:ext cx="4840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Скругленный прямоугольник 18"/>
          <p:cNvSpPr/>
          <p:nvPr/>
        </p:nvSpPr>
        <p:spPr>
          <a:xfrm>
            <a:off x="5739307" y="2131486"/>
            <a:ext cx="479381" cy="19780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151" b="1" dirty="0" smtClean="0">
                <a:solidFill>
                  <a:srgbClr val="344554"/>
                </a:solidFill>
                <a:latin typeface="Muller Medium" pitchFamily="50" charset="-52"/>
              </a:rPr>
              <a:t>75</a:t>
            </a:r>
            <a:r>
              <a:rPr lang="ru-RU" sz="1151" b="1" dirty="0" smtClean="0">
                <a:solidFill>
                  <a:srgbClr val="344554"/>
                </a:solidFill>
                <a:latin typeface="Muller Medium" pitchFamily="50" charset="-52"/>
              </a:rPr>
              <a:t>,</a:t>
            </a:r>
            <a:r>
              <a:rPr lang="en-US" sz="1151" b="1" dirty="0" smtClean="0">
                <a:solidFill>
                  <a:srgbClr val="344554"/>
                </a:solidFill>
                <a:latin typeface="Muller Medium" pitchFamily="50" charset="-52"/>
              </a:rPr>
              <a:t>7</a:t>
            </a:r>
            <a:endParaRPr lang="ru-RU" sz="1151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5800762" y="3459532"/>
            <a:ext cx="574082" cy="187459"/>
            <a:chOff x="333595" y="2554830"/>
            <a:chExt cx="765443" cy="249945"/>
          </a:xfrm>
        </p:grpSpPr>
        <p:cxnSp>
          <p:nvCxnSpPr>
            <p:cNvPr id="21" name="Прямая соединительная линия 20"/>
            <p:cNvCxnSpPr/>
            <p:nvPr/>
          </p:nvCxnSpPr>
          <p:spPr>
            <a:xfrm flipH="1" flipV="1">
              <a:off x="808892" y="2554830"/>
              <a:ext cx="290146" cy="2499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/>
          </p:nvCxnSpPr>
          <p:spPr>
            <a:xfrm flipH="1">
              <a:off x="333595" y="2554830"/>
              <a:ext cx="4840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Скругленный прямоугольник 22"/>
          <p:cNvSpPr/>
          <p:nvPr/>
        </p:nvSpPr>
        <p:spPr>
          <a:xfrm>
            <a:off x="5739307" y="3280193"/>
            <a:ext cx="479381" cy="19780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ru-RU" sz="1151" b="1" dirty="0" smtClean="0">
                <a:solidFill>
                  <a:srgbClr val="344554"/>
                </a:solidFill>
                <a:latin typeface="Muller Medium" pitchFamily="50" charset="-52"/>
              </a:rPr>
              <a:t>1</a:t>
            </a:r>
            <a:r>
              <a:rPr lang="en-US" sz="1151" b="1" dirty="0" smtClean="0">
                <a:solidFill>
                  <a:srgbClr val="344554"/>
                </a:solidFill>
                <a:latin typeface="Muller Medium" pitchFamily="50" charset="-52"/>
              </a:rPr>
              <a:t>3</a:t>
            </a:r>
            <a:r>
              <a:rPr lang="ru-RU" sz="1151" b="1" dirty="0" smtClean="0">
                <a:solidFill>
                  <a:srgbClr val="344554"/>
                </a:solidFill>
                <a:latin typeface="Muller Medium" pitchFamily="50" charset="-52"/>
              </a:rPr>
              <a:t>,</a:t>
            </a:r>
            <a:r>
              <a:rPr lang="en-US" sz="1151" b="1" dirty="0" smtClean="0">
                <a:solidFill>
                  <a:srgbClr val="344554"/>
                </a:solidFill>
                <a:latin typeface="Muller Medium" pitchFamily="50" charset="-52"/>
              </a:rPr>
              <a:t>4</a:t>
            </a:r>
            <a:endParaRPr lang="ru-RU" sz="1151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grpSp>
        <p:nvGrpSpPr>
          <p:cNvPr id="24" name="Группа 23"/>
          <p:cNvGrpSpPr/>
          <p:nvPr/>
        </p:nvGrpSpPr>
        <p:grpSpPr>
          <a:xfrm>
            <a:off x="5800762" y="4001425"/>
            <a:ext cx="574082" cy="187459"/>
            <a:chOff x="333595" y="2554830"/>
            <a:chExt cx="765443" cy="249945"/>
          </a:xfrm>
        </p:grpSpPr>
        <p:cxnSp>
          <p:nvCxnSpPr>
            <p:cNvPr id="25" name="Прямая соединительная линия 24"/>
            <p:cNvCxnSpPr/>
            <p:nvPr/>
          </p:nvCxnSpPr>
          <p:spPr>
            <a:xfrm flipH="1" flipV="1">
              <a:off x="808892" y="2554830"/>
              <a:ext cx="290146" cy="2499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 flipH="1">
              <a:off x="333595" y="2554830"/>
              <a:ext cx="4840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Скругленный прямоугольник 26"/>
          <p:cNvSpPr/>
          <p:nvPr/>
        </p:nvSpPr>
        <p:spPr>
          <a:xfrm>
            <a:off x="5739307" y="3822085"/>
            <a:ext cx="479381" cy="19780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ru-RU" sz="1151" b="1" dirty="0" smtClean="0">
                <a:solidFill>
                  <a:srgbClr val="344554"/>
                </a:solidFill>
                <a:latin typeface="Muller Medium" pitchFamily="50" charset="-52"/>
              </a:rPr>
              <a:t>1</a:t>
            </a:r>
            <a:r>
              <a:rPr lang="en-US" sz="1151" b="1" dirty="0" smtClean="0">
                <a:solidFill>
                  <a:srgbClr val="344554"/>
                </a:solidFill>
                <a:latin typeface="Muller Medium" pitchFamily="50" charset="-52"/>
              </a:rPr>
              <a:t>0</a:t>
            </a:r>
            <a:r>
              <a:rPr lang="ru-RU" sz="1151" b="1" dirty="0" smtClean="0">
                <a:solidFill>
                  <a:srgbClr val="344554"/>
                </a:solidFill>
                <a:latin typeface="Muller Medium" pitchFamily="50" charset="-52"/>
              </a:rPr>
              <a:t>,</a:t>
            </a:r>
            <a:r>
              <a:rPr lang="en-US" sz="1151" b="1" dirty="0" smtClean="0">
                <a:solidFill>
                  <a:srgbClr val="344554"/>
                </a:solidFill>
                <a:latin typeface="Muller Medium" pitchFamily="50" charset="-52"/>
              </a:rPr>
              <a:t>8</a:t>
            </a:r>
            <a:endParaRPr lang="ru-RU" sz="1151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grpSp>
        <p:nvGrpSpPr>
          <p:cNvPr id="28" name="Группа 27"/>
          <p:cNvGrpSpPr/>
          <p:nvPr/>
        </p:nvGrpSpPr>
        <p:grpSpPr>
          <a:xfrm>
            <a:off x="1629370" y="3896068"/>
            <a:ext cx="574082" cy="187459"/>
            <a:chOff x="333595" y="2554830"/>
            <a:chExt cx="765443" cy="249945"/>
          </a:xfrm>
        </p:grpSpPr>
        <p:cxnSp>
          <p:nvCxnSpPr>
            <p:cNvPr id="29" name="Прямая соединительная линия 28"/>
            <p:cNvCxnSpPr/>
            <p:nvPr/>
          </p:nvCxnSpPr>
          <p:spPr>
            <a:xfrm flipH="1" flipV="1">
              <a:off x="808892" y="2554830"/>
              <a:ext cx="290146" cy="2499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 flipH="1">
              <a:off x="333595" y="2554830"/>
              <a:ext cx="4840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Скругленный прямоугольник 30"/>
          <p:cNvSpPr/>
          <p:nvPr/>
        </p:nvSpPr>
        <p:spPr>
          <a:xfrm>
            <a:off x="1567916" y="3716728"/>
            <a:ext cx="479381" cy="19780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151" b="1" dirty="0" smtClean="0">
                <a:solidFill>
                  <a:srgbClr val="344554"/>
                </a:solidFill>
                <a:latin typeface="Muller Medium" pitchFamily="50" charset="-52"/>
              </a:rPr>
              <a:t>15</a:t>
            </a:r>
            <a:r>
              <a:rPr lang="ru-RU" sz="1151" b="1" dirty="0" smtClean="0">
                <a:solidFill>
                  <a:srgbClr val="344554"/>
                </a:solidFill>
                <a:latin typeface="Muller Medium" pitchFamily="50" charset="-52"/>
              </a:rPr>
              <a:t>,</a:t>
            </a:r>
            <a:r>
              <a:rPr lang="en-US" sz="1151" b="1" dirty="0" smtClean="0">
                <a:solidFill>
                  <a:srgbClr val="344554"/>
                </a:solidFill>
                <a:latin typeface="Muller Medium" pitchFamily="50" charset="-52"/>
              </a:rPr>
              <a:t>9</a:t>
            </a:r>
            <a:endParaRPr lang="ru-RU" sz="1151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1629370" y="3326542"/>
            <a:ext cx="574082" cy="187459"/>
            <a:chOff x="333595" y="2554830"/>
            <a:chExt cx="765443" cy="249945"/>
          </a:xfrm>
        </p:grpSpPr>
        <p:cxnSp>
          <p:nvCxnSpPr>
            <p:cNvPr id="33" name="Прямая соединительная линия 32"/>
            <p:cNvCxnSpPr/>
            <p:nvPr/>
          </p:nvCxnSpPr>
          <p:spPr>
            <a:xfrm flipH="1" flipV="1">
              <a:off x="808892" y="2554830"/>
              <a:ext cx="290146" cy="2499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Прямая соединительная линия 33"/>
            <p:cNvCxnSpPr/>
            <p:nvPr/>
          </p:nvCxnSpPr>
          <p:spPr>
            <a:xfrm flipH="1">
              <a:off x="333595" y="2554830"/>
              <a:ext cx="4840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Скругленный прямоугольник 34"/>
          <p:cNvSpPr/>
          <p:nvPr/>
        </p:nvSpPr>
        <p:spPr>
          <a:xfrm>
            <a:off x="1567916" y="3147202"/>
            <a:ext cx="479381" cy="19780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151" b="1" dirty="0" smtClean="0">
                <a:solidFill>
                  <a:srgbClr val="344554"/>
                </a:solidFill>
                <a:latin typeface="Muller Medium" pitchFamily="50" charset="-52"/>
              </a:rPr>
              <a:t>15</a:t>
            </a:r>
            <a:r>
              <a:rPr lang="ru-RU" sz="1151" b="1" dirty="0" smtClean="0">
                <a:solidFill>
                  <a:srgbClr val="344554"/>
                </a:solidFill>
                <a:latin typeface="Muller Medium" pitchFamily="50" charset="-52"/>
              </a:rPr>
              <a:t>,</a:t>
            </a:r>
            <a:r>
              <a:rPr lang="en-US" sz="1151" b="1" dirty="0" smtClean="0">
                <a:solidFill>
                  <a:srgbClr val="344554"/>
                </a:solidFill>
                <a:latin typeface="Muller Medium" pitchFamily="50" charset="-52"/>
              </a:rPr>
              <a:t>0</a:t>
            </a:r>
            <a:endParaRPr lang="ru-RU" sz="1151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grpSp>
        <p:nvGrpSpPr>
          <p:cNvPr id="36" name="Группа 35"/>
          <p:cNvGrpSpPr/>
          <p:nvPr/>
        </p:nvGrpSpPr>
        <p:grpSpPr>
          <a:xfrm>
            <a:off x="1595431" y="1578627"/>
            <a:ext cx="574082" cy="187459"/>
            <a:chOff x="333595" y="2554830"/>
            <a:chExt cx="765443" cy="249945"/>
          </a:xfrm>
        </p:grpSpPr>
        <p:cxnSp>
          <p:nvCxnSpPr>
            <p:cNvPr id="37" name="Прямая соединительная линия 36"/>
            <p:cNvCxnSpPr/>
            <p:nvPr/>
          </p:nvCxnSpPr>
          <p:spPr>
            <a:xfrm flipH="1" flipV="1">
              <a:off x="808892" y="2554830"/>
              <a:ext cx="290146" cy="2499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/>
            <p:cNvCxnSpPr/>
            <p:nvPr/>
          </p:nvCxnSpPr>
          <p:spPr>
            <a:xfrm flipH="1">
              <a:off x="333595" y="2554830"/>
              <a:ext cx="48403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Скругленный прямоугольник 38"/>
          <p:cNvSpPr/>
          <p:nvPr/>
        </p:nvSpPr>
        <p:spPr>
          <a:xfrm>
            <a:off x="1542655" y="1388946"/>
            <a:ext cx="471895" cy="197801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0" tIns="0" rIns="0" bIns="0" rtlCol="0" anchor="ctr"/>
          <a:lstStyle/>
          <a:p>
            <a:pPr algn="ctr">
              <a:lnSpc>
                <a:spcPct val="80000"/>
              </a:lnSpc>
            </a:pPr>
            <a:r>
              <a:rPr lang="en-US" sz="1151" b="1" dirty="0" smtClean="0">
                <a:solidFill>
                  <a:srgbClr val="344554"/>
                </a:solidFill>
                <a:latin typeface="Muller Medium" pitchFamily="50" charset="-52"/>
              </a:rPr>
              <a:t>69</a:t>
            </a:r>
            <a:r>
              <a:rPr lang="ru-RU" sz="1151" b="1" dirty="0" smtClean="0">
                <a:solidFill>
                  <a:srgbClr val="344554"/>
                </a:solidFill>
                <a:latin typeface="Muller Medium" pitchFamily="50" charset="-52"/>
              </a:rPr>
              <a:t>,</a:t>
            </a:r>
            <a:r>
              <a:rPr lang="en-US" sz="1151" b="1" dirty="0" smtClean="0">
                <a:solidFill>
                  <a:srgbClr val="344554"/>
                </a:solidFill>
                <a:latin typeface="Muller Medium" pitchFamily="50" charset="-52"/>
              </a:rPr>
              <a:t>1</a:t>
            </a:r>
            <a:endParaRPr lang="ru-RU" sz="1151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149504" y="845977"/>
            <a:ext cx="3249631" cy="345579"/>
          </a:xfrm>
          <a:prstGeom prst="round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lvl="0" algn="ctr">
              <a:lnSpc>
                <a:spcPct val="80000"/>
              </a:lnSpc>
            </a:pPr>
            <a:r>
              <a:rPr lang="ru-RU" sz="1151" b="1" dirty="0" smtClean="0">
                <a:solidFill>
                  <a:srgbClr val="344554"/>
                </a:solidFill>
                <a:latin typeface="Muller Medium" pitchFamily="50" charset="-52"/>
              </a:rPr>
              <a:t>СТРУКТУРА ОБЪЕМА ИНВЕСТИЦИЙ</a:t>
            </a:r>
          </a:p>
          <a:p>
            <a:pPr lvl="0" algn="ctr">
              <a:lnSpc>
                <a:spcPct val="80000"/>
              </a:lnSpc>
            </a:pPr>
            <a:r>
              <a:rPr lang="ru-RU" sz="1151" b="1" dirty="0" smtClean="0">
                <a:solidFill>
                  <a:srgbClr val="344554"/>
                </a:solidFill>
                <a:latin typeface="Muller Medium" pitchFamily="50" charset="-52"/>
              </a:rPr>
              <a:t>В ОСНОВНОЙ КАПИТАЛ В 2017-2019 ГГ. (расчеты департамента)</a:t>
            </a:r>
            <a:endParaRPr lang="ru-RU" sz="1151" b="1" dirty="0">
              <a:solidFill>
                <a:srgbClr val="344554"/>
              </a:solidFill>
              <a:latin typeface="Muller Medium" pitchFamily="50" charset="-52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1963933" y="4844612"/>
            <a:ext cx="1091153" cy="220761"/>
            <a:chOff x="1082476" y="4133799"/>
            <a:chExt cx="1454871" cy="294348"/>
          </a:xfrm>
        </p:grpSpPr>
        <p:sp>
          <p:nvSpPr>
            <p:cNvPr id="42" name="Скругленный прямоугольник 41"/>
            <p:cNvSpPr/>
            <p:nvPr/>
          </p:nvSpPr>
          <p:spPr>
            <a:xfrm>
              <a:off x="1082476" y="4157790"/>
              <a:ext cx="292284" cy="263734"/>
            </a:xfrm>
            <a:prstGeom prst="roundRect">
              <a:avLst/>
            </a:prstGeom>
            <a:solidFill>
              <a:srgbClr val="A5A5A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>
                <a:lnSpc>
                  <a:spcPct val="80000"/>
                </a:lnSpc>
              </a:pPr>
              <a:endParaRPr lang="ru-RU" sz="750" b="1" dirty="0">
                <a:solidFill>
                  <a:srgbClr val="3445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Medium" pitchFamily="50" charset="-52"/>
              </a:endParaRPr>
            </a:p>
          </p:txBody>
        </p:sp>
        <p:sp>
          <p:nvSpPr>
            <p:cNvPr id="43" name="Скругленный прямоугольник 42"/>
            <p:cNvSpPr/>
            <p:nvPr/>
          </p:nvSpPr>
          <p:spPr>
            <a:xfrm>
              <a:off x="1396122" y="4133799"/>
              <a:ext cx="1141225" cy="294348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>
                <a:lnSpc>
                  <a:spcPct val="80000"/>
                </a:lnSpc>
              </a:pPr>
              <a:r>
                <a:rPr lang="ru-RU" sz="1050" dirty="0">
                  <a:solidFill>
                    <a:srgbClr val="344554"/>
                  </a:solidFill>
                  <a:latin typeface="Muller Medium" pitchFamily="50" charset="-52"/>
                </a:rPr>
                <a:t>Частные вложения</a:t>
              </a:r>
            </a:p>
          </p:txBody>
        </p:sp>
      </p:grpSp>
      <p:grpSp>
        <p:nvGrpSpPr>
          <p:cNvPr id="44" name="Группа 43"/>
          <p:cNvGrpSpPr/>
          <p:nvPr/>
        </p:nvGrpSpPr>
        <p:grpSpPr>
          <a:xfrm>
            <a:off x="3487577" y="4857638"/>
            <a:ext cx="2157377" cy="220761"/>
            <a:chOff x="1082476" y="4133799"/>
            <a:chExt cx="2876502" cy="294348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1082476" y="4157790"/>
              <a:ext cx="292284" cy="263734"/>
            </a:xfrm>
            <a:prstGeom prst="roundRect">
              <a:avLst/>
            </a:prstGeom>
            <a:solidFill>
              <a:srgbClr val="ED7D3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>
                <a:lnSpc>
                  <a:spcPct val="80000"/>
                </a:lnSpc>
              </a:pPr>
              <a:endParaRPr lang="ru-RU" sz="750" b="1" dirty="0">
                <a:solidFill>
                  <a:srgbClr val="3445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Medium" pitchFamily="50" charset="-52"/>
              </a:endParaRPr>
            </a:p>
          </p:txBody>
        </p:sp>
        <p:sp>
          <p:nvSpPr>
            <p:cNvPr id="46" name="Скругленный прямоугольник 45"/>
            <p:cNvSpPr/>
            <p:nvPr/>
          </p:nvSpPr>
          <p:spPr>
            <a:xfrm>
              <a:off x="1396122" y="4133799"/>
              <a:ext cx="2562856" cy="294348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>
                <a:lnSpc>
                  <a:spcPct val="80000"/>
                </a:lnSpc>
              </a:pPr>
              <a:r>
                <a:rPr lang="ru-RU" sz="1050" dirty="0">
                  <a:solidFill>
                    <a:srgbClr val="344554"/>
                  </a:solidFill>
                  <a:latin typeface="Muller Medium" pitchFamily="50" charset="-52"/>
                </a:rPr>
                <a:t>Инвестиции</a:t>
              </a:r>
            </a:p>
            <a:p>
              <a:pPr>
                <a:lnSpc>
                  <a:spcPct val="80000"/>
                </a:lnSpc>
              </a:pPr>
              <a:r>
                <a:rPr lang="ru-RU" sz="1050" dirty="0">
                  <a:solidFill>
                    <a:srgbClr val="344554"/>
                  </a:solidFill>
                  <a:latin typeface="Muller Medium" pitchFamily="50" charset="-52"/>
                </a:rPr>
                <a:t>естественных монополий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6012905" y="4851125"/>
            <a:ext cx="1287596" cy="220761"/>
            <a:chOff x="1082476" y="4133799"/>
            <a:chExt cx="1716795" cy="294348"/>
          </a:xfrm>
        </p:grpSpPr>
        <p:sp>
          <p:nvSpPr>
            <p:cNvPr id="48" name="Скругленный прямоугольник 47"/>
            <p:cNvSpPr/>
            <p:nvPr/>
          </p:nvSpPr>
          <p:spPr>
            <a:xfrm>
              <a:off x="1082476" y="4157790"/>
              <a:ext cx="292284" cy="263734"/>
            </a:xfrm>
            <a:prstGeom prst="roundRect">
              <a:avLst/>
            </a:prstGeom>
            <a:solidFill>
              <a:srgbClr val="4F81BD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 algn="ctr">
                <a:lnSpc>
                  <a:spcPct val="80000"/>
                </a:lnSpc>
              </a:pPr>
              <a:endParaRPr lang="ru-RU" sz="750" b="1" dirty="0">
                <a:solidFill>
                  <a:srgbClr val="34455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uller Medium" pitchFamily="50" charset="-52"/>
              </a:endParaRPr>
            </a:p>
          </p:txBody>
        </p:sp>
        <p:sp>
          <p:nvSpPr>
            <p:cNvPr id="49" name="Скругленный прямоугольник 48"/>
            <p:cNvSpPr/>
            <p:nvPr/>
          </p:nvSpPr>
          <p:spPr>
            <a:xfrm>
              <a:off x="1396123" y="4133799"/>
              <a:ext cx="1403148" cy="294348"/>
            </a:xfrm>
            <a:prstGeom prst="round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0" tIns="0" rIns="0" bIns="0" rtlCol="0" anchor="ctr"/>
            <a:lstStyle/>
            <a:p>
              <a:pPr>
                <a:lnSpc>
                  <a:spcPct val="80000"/>
                </a:lnSpc>
              </a:pPr>
              <a:r>
                <a:rPr lang="ru-RU" sz="1050" dirty="0">
                  <a:solidFill>
                    <a:srgbClr val="344554"/>
                  </a:solidFill>
                  <a:latin typeface="Muller Medium" pitchFamily="50" charset="-52"/>
                </a:rPr>
                <a:t>Федеральный бюджет</a:t>
              </a:r>
            </a:p>
          </p:txBody>
        </p:sp>
      </p:grpSp>
      <p:sp>
        <p:nvSpPr>
          <p:cNvPr id="50" name="Скругленный прямоугольник 49"/>
          <p:cNvSpPr/>
          <p:nvPr/>
        </p:nvSpPr>
        <p:spPr>
          <a:xfrm>
            <a:off x="7677326" y="1225370"/>
            <a:ext cx="645047" cy="262476"/>
          </a:xfrm>
          <a:prstGeom prst="roundRect">
            <a:avLst/>
          </a:prstGeom>
          <a:solidFill>
            <a:srgbClr val="101A5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13" b="1" dirty="0">
                <a:solidFill>
                  <a:schemeClr val="bg1"/>
                </a:solidFill>
                <a:latin typeface="Muller Medium" pitchFamily="50" charset="-52"/>
              </a:rPr>
              <a:t>Доля, %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1508911" y="5377"/>
            <a:ext cx="6352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2000" b="1" dirty="0">
                <a:solidFill>
                  <a:srgbClr val="344554"/>
                </a:solidFill>
                <a:latin typeface="Muller Bold" pitchFamily="50" charset="-52"/>
              </a:rPr>
              <a:t>РАЗВИТИЕ ИНВЕСТИЦИОННОЙ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21018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" y="2137"/>
            <a:ext cx="7463307" cy="707459"/>
          </a:xfrm>
          <a:prstGeom prst="rect">
            <a:avLst/>
          </a:prstGeom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7331305"/>
              </p:ext>
            </p:extLst>
          </p:nvPr>
        </p:nvGraphicFramePr>
        <p:xfrm>
          <a:off x="588274" y="875789"/>
          <a:ext cx="7527026" cy="40046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87709"/>
                <a:gridCol w="1444657"/>
                <a:gridCol w="1493520"/>
                <a:gridCol w="1501140"/>
              </a:tblGrid>
              <a:tr h="2041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83935" algn="r"/>
                        </a:tabLst>
                      </a:pPr>
                      <a:r>
                        <a:rPr lang="ru-RU" sz="1400" spc="-2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Наименование </a:t>
                      </a:r>
                      <a:r>
                        <a:rPr lang="ru-RU" sz="1400" spc="-2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показателя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>
                    <a:solidFill>
                      <a:srgbClr val="101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83935" algn="r"/>
                        </a:tabLst>
                      </a:pPr>
                      <a:r>
                        <a:rPr lang="ru-RU" sz="1400" spc="-2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2017 г.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>
                    <a:solidFill>
                      <a:srgbClr val="101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83935" algn="r"/>
                        </a:tabLst>
                      </a:pPr>
                      <a:r>
                        <a:rPr lang="ru-RU" sz="1400" spc="-2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2018 г.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>
                    <a:solidFill>
                      <a:srgbClr val="101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83935" algn="r"/>
                        </a:tabLst>
                      </a:pPr>
                      <a:r>
                        <a:rPr lang="ru-RU" sz="1400" spc="-2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2019 г.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>
                    <a:solidFill>
                      <a:srgbClr val="101A5F"/>
                    </a:solidFill>
                  </a:tcPr>
                </a:tc>
              </a:tr>
              <a:tr h="493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83935" algn="r"/>
                        </a:tabLst>
                      </a:pPr>
                      <a:r>
                        <a:rPr lang="ru-RU" sz="1400" spc="-2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Объем инвестиций</a:t>
                      </a:r>
                      <a:r>
                        <a:rPr lang="ru-RU" sz="1400" spc="-2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по крупным и средним без учета МО город-курорт Геленджик, город Краснодар, город-курорт Сочи, город-курорт Анапа, город Новороссийск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>
                    <a:solidFill>
                      <a:srgbClr val="101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</a:rPr>
                        <a:t>164 546</a:t>
                      </a: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</a:rPr>
                        <a:t>169 166</a:t>
                      </a: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</a:rPr>
                        <a:t>137 068</a:t>
                      </a:r>
                    </a:p>
                  </a:txBody>
                  <a:tcPr marL="77739" marR="77739" marT="0" marB="0" anchor="ctr"/>
                </a:tc>
              </a:tr>
              <a:tr h="504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83935" algn="r"/>
                        </a:tabLst>
                      </a:pPr>
                      <a:r>
                        <a:rPr lang="ru-RU" sz="1400" spc="-2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Доля,</a:t>
                      </a:r>
                      <a:r>
                        <a:rPr lang="ru-RU" sz="1400" spc="-2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%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>
                    <a:solidFill>
                      <a:srgbClr val="101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</a:rPr>
                        <a:t>42,0</a:t>
                      </a: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</a:rPr>
                        <a:t>43,3</a:t>
                      </a: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</a:rPr>
                        <a:t>41,7</a:t>
                      </a:r>
                    </a:p>
                  </a:txBody>
                  <a:tcPr marL="77739" marR="77739" marT="0" marB="0" anchor="ctr"/>
                </a:tc>
              </a:tr>
              <a:tr h="508465">
                <a:tc>
                  <a:txBody>
                    <a:bodyPr/>
                    <a:lstStyle/>
                    <a:p>
                      <a:pPr marL="0" marR="0" lvl="0" indent="0" algn="l" defTabSz="6858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6083935" algn="r"/>
                        </a:tabLst>
                        <a:defRPr/>
                      </a:pPr>
                      <a:r>
                        <a:rPr lang="ru-RU" sz="1400" spc="-2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Объем инвестиций</a:t>
                      </a:r>
                      <a:r>
                        <a:rPr lang="ru-RU" sz="1400" spc="-2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по крупным и средним (город-курорт Геленджик, город Краснодар, город-курорт Сочи, город-курорт Анапа, город Новороссийск</a:t>
                      </a:r>
                      <a:r>
                        <a:rPr lang="ru-RU" sz="1400" spc="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endParaRPr lang="ru-RU" sz="1400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>
                    <a:solidFill>
                      <a:srgbClr val="101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</a:rPr>
                        <a:t>227 155</a:t>
                      </a: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</a:rPr>
                        <a:t>221 867</a:t>
                      </a: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</a:rPr>
                        <a:t>191 882</a:t>
                      </a:r>
                    </a:p>
                  </a:txBody>
                  <a:tcPr marL="77739" marR="77739" marT="0" marB="0" anchor="ctr"/>
                </a:tc>
              </a:tr>
              <a:tr h="532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83935" algn="r"/>
                        </a:tabLst>
                      </a:pPr>
                      <a:r>
                        <a:rPr lang="ru-RU" sz="1400" spc="-2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Доля,</a:t>
                      </a:r>
                      <a:r>
                        <a:rPr lang="ru-RU" sz="1400" spc="-2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 %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>
                    <a:solidFill>
                      <a:srgbClr val="101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</a:rPr>
                        <a:t>58,0</a:t>
                      </a: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</a:rPr>
                        <a:t>56,7</a:t>
                      </a: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</a:rPr>
                        <a:t>58,3</a:t>
                      </a:r>
                    </a:p>
                  </a:txBody>
                  <a:tcPr marL="77739" marR="77739" marT="0" marB="0" anchor="ctr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508911" y="5377"/>
            <a:ext cx="6352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2000" b="1" dirty="0">
                <a:solidFill>
                  <a:srgbClr val="344554"/>
                </a:solidFill>
                <a:latin typeface="Muller Bold" pitchFamily="50" charset="-52"/>
              </a:rPr>
              <a:t>РАЗВИТИЕ ИНВЕСТИЦИОННОЙ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652118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" y="2137"/>
            <a:ext cx="7463307" cy="707459"/>
          </a:xfrm>
          <a:prstGeom prst="rect">
            <a:avLst/>
          </a:prstGeom>
        </p:spPr>
      </p:pic>
      <p:sp>
        <p:nvSpPr>
          <p:cNvPr id="23" name="Скругленный прямоугольник 22"/>
          <p:cNvSpPr/>
          <p:nvPr/>
        </p:nvSpPr>
        <p:spPr>
          <a:xfrm>
            <a:off x="7986983" y="1687120"/>
            <a:ext cx="1036815" cy="204450"/>
          </a:xfrm>
          <a:prstGeom prst="roundRect">
            <a:avLst/>
          </a:prstGeom>
          <a:solidFill>
            <a:srgbClr val="101A5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013" b="1" dirty="0" smtClean="0">
                <a:solidFill>
                  <a:schemeClr val="bg1"/>
                </a:solidFill>
                <a:latin typeface="Muller Medium" pitchFamily="50" charset="-52"/>
              </a:rPr>
              <a:t>Темп роста, %</a:t>
            </a:r>
            <a:endParaRPr lang="ru-RU" sz="1013" b="1" dirty="0">
              <a:solidFill>
                <a:schemeClr val="bg1"/>
              </a:solidFill>
              <a:latin typeface="Muller Medium" pitchFamily="50" charset="-52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47353"/>
              </p:ext>
            </p:extLst>
          </p:nvPr>
        </p:nvGraphicFramePr>
        <p:xfrm>
          <a:off x="283474" y="1203407"/>
          <a:ext cx="7389866" cy="36372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31143"/>
                <a:gridCol w="918478"/>
                <a:gridCol w="1021685"/>
                <a:gridCol w="899160"/>
                <a:gridCol w="929640"/>
                <a:gridCol w="899160"/>
                <a:gridCol w="990600"/>
              </a:tblGrid>
              <a:tr h="20413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83935" algn="r"/>
                        </a:tabLst>
                      </a:pPr>
                      <a:r>
                        <a:rPr lang="ru-RU" sz="1400" spc="-2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Наименование территории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>
                    <a:solidFill>
                      <a:srgbClr val="101A5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83935" algn="r"/>
                        </a:tabLst>
                      </a:pPr>
                      <a:r>
                        <a:rPr lang="ru-RU" sz="1400" spc="-2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2017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>
                    <a:solidFill>
                      <a:srgbClr val="101A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83935" algn="r"/>
                        </a:tabLst>
                      </a:pPr>
                      <a:r>
                        <a:rPr lang="ru-RU" sz="1400" spc="-2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2018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>
                    <a:solidFill>
                      <a:srgbClr val="101A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83935" algn="r"/>
                        </a:tabLst>
                      </a:pPr>
                      <a:r>
                        <a:rPr lang="ru-RU" sz="1400" spc="-2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2019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>
                    <a:solidFill>
                      <a:srgbClr val="101A5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4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83935" algn="r"/>
                        </a:tabLst>
                      </a:pPr>
                      <a:r>
                        <a:rPr lang="ru-RU" sz="1400" spc="-20">
                          <a:effectLst/>
                          <a:latin typeface="Century Gothic" panose="020B0502020202020204" pitchFamily="34" charset="0"/>
                        </a:rPr>
                        <a:t>Объем, ₽млрд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83935" algn="r"/>
                        </a:tabLst>
                      </a:pPr>
                      <a:r>
                        <a:rPr lang="ru-RU" sz="1400" i="1" spc="-20" dirty="0">
                          <a:effectLst/>
                          <a:latin typeface="Century Gothic" panose="020B0502020202020204" pitchFamily="34" charset="0"/>
                        </a:rPr>
                        <a:t>Темп роста, %</a:t>
                      </a:r>
                      <a:endParaRPr lang="ru-RU" sz="1400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83935" algn="r"/>
                        </a:tabLst>
                      </a:pPr>
                      <a:r>
                        <a:rPr lang="ru-RU" sz="1400" spc="-20">
                          <a:effectLst/>
                          <a:latin typeface="Century Gothic" panose="020B0502020202020204" pitchFamily="34" charset="0"/>
                        </a:rPr>
                        <a:t>Объем, ₽млрд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83935" algn="r"/>
                        </a:tabLst>
                      </a:pPr>
                      <a:r>
                        <a:rPr lang="ru-RU" sz="1400" i="1" spc="-20" dirty="0">
                          <a:effectLst/>
                          <a:latin typeface="Century Gothic" panose="020B0502020202020204" pitchFamily="34" charset="0"/>
                        </a:rPr>
                        <a:t>Темп роста, %</a:t>
                      </a:r>
                      <a:endParaRPr lang="ru-RU" sz="1400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83935" algn="r"/>
                        </a:tabLst>
                      </a:pPr>
                      <a:r>
                        <a:rPr lang="ru-RU" sz="1400" spc="-20">
                          <a:effectLst/>
                          <a:latin typeface="Century Gothic" panose="020B0502020202020204" pitchFamily="34" charset="0"/>
                        </a:rPr>
                        <a:t>Объем, ₽млрд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83935" algn="r"/>
                        </a:tabLst>
                      </a:pPr>
                      <a:r>
                        <a:rPr lang="ru-RU" sz="1400" i="1" spc="-20" dirty="0">
                          <a:effectLst/>
                          <a:latin typeface="Century Gothic" panose="020B0502020202020204" pitchFamily="34" charset="0"/>
                        </a:rPr>
                        <a:t>Темп роста, %</a:t>
                      </a:r>
                      <a:endParaRPr lang="ru-RU" sz="1400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</a:tr>
              <a:tr h="4938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83935" algn="r"/>
                        </a:tabLst>
                      </a:pPr>
                      <a:r>
                        <a:rPr lang="ru-RU" sz="1400" spc="-2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город-курорт Анапа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>
                    <a:solidFill>
                      <a:srgbClr val="101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24 545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Century Gothic" panose="020B0502020202020204" pitchFamily="34" charset="0"/>
                        </a:rPr>
                        <a:t>617,8 </a:t>
                      </a:r>
                      <a:endParaRPr lang="ru-RU" sz="1400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17 679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Century Gothic" panose="020B0502020202020204" pitchFamily="34" charset="0"/>
                        </a:rPr>
                        <a:t>68,9 </a:t>
                      </a:r>
                      <a:endParaRPr lang="ru-RU" sz="1400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9 398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Century Gothic" panose="020B0502020202020204" pitchFamily="34" charset="0"/>
                        </a:rPr>
                        <a:t>49,3 </a:t>
                      </a:r>
                      <a:endParaRPr lang="ru-RU" sz="1400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</a:tr>
              <a:tr h="5044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83935" algn="r"/>
                        </a:tabLst>
                      </a:pPr>
                      <a:r>
                        <a:rPr lang="ru-RU" sz="1400" spc="-2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город-курорт Сочи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>
                    <a:solidFill>
                      <a:srgbClr val="101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43 168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Century Gothic" panose="020B0502020202020204" pitchFamily="34" charset="0"/>
                        </a:rPr>
                        <a:t>100,9 </a:t>
                      </a:r>
                      <a:endParaRPr lang="ru-RU" sz="1400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37 340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Century Gothic" panose="020B0502020202020204" pitchFamily="34" charset="0"/>
                        </a:rPr>
                        <a:t>82,7 </a:t>
                      </a:r>
                      <a:endParaRPr lang="ru-RU" sz="1400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23 512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Century Gothic" panose="020B0502020202020204" pitchFamily="34" charset="0"/>
                        </a:rPr>
                        <a:t>58,4 </a:t>
                      </a:r>
                      <a:endParaRPr lang="ru-RU" sz="1400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</a:tr>
              <a:tr h="5084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83935" algn="r"/>
                        </a:tabLst>
                      </a:pPr>
                      <a:r>
                        <a:rPr lang="ru-RU" sz="1400" spc="-2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город Новороссийск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>
                    <a:solidFill>
                      <a:srgbClr val="101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35 928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Century Gothic" panose="020B0502020202020204" pitchFamily="34" charset="0"/>
                        </a:rPr>
                        <a:t>107,2 </a:t>
                      </a:r>
                      <a:endParaRPr lang="ru-RU" sz="1400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30 745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Century Gothic" panose="020B0502020202020204" pitchFamily="34" charset="0"/>
                        </a:rPr>
                        <a:t>81,8 </a:t>
                      </a:r>
                      <a:endParaRPr lang="ru-RU" sz="1400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44 776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Century Gothic" panose="020B0502020202020204" pitchFamily="34" charset="0"/>
                        </a:rPr>
                        <a:t>135,0 </a:t>
                      </a:r>
                      <a:endParaRPr lang="ru-RU" sz="1400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</a:tr>
              <a:tr h="5324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83935" algn="r"/>
                        </a:tabLst>
                      </a:pPr>
                      <a:r>
                        <a:rPr lang="ru-RU" sz="1400" spc="-2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город Краснодар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>
                    <a:solidFill>
                      <a:srgbClr val="101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121 094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Century Gothic" panose="020B0502020202020204" pitchFamily="34" charset="0"/>
                        </a:rPr>
                        <a:t>130,5 </a:t>
                      </a:r>
                      <a:endParaRPr lang="ru-RU" sz="1400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128 900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Century Gothic" panose="020B0502020202020204" pitchFamily="34" charset="0"/>
                        </a:rPr>
                        <a:t>101,8 </a:t>
                      </a:r>
                      <a:endParaRPr lang="ru-RU" sz="1400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110 344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Century Gothic" panose="020B0502020202020204" pitchFamily="34" charset="0"/>
                        </a:rPr>
                        <a:t>79,3 </a:t>
                      </a:r>
                      <a:endParaRPr lang="ru-RU" sz="1400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</a:tr>
              <a:tr h="425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83935" algn="r"/>
                        </a:tabLst>
                      </a:pPr>
                      <a:r>
                        <a:rPr lang="ru-RU" sz="1400" spc="-2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</a:rPr>
                        <a:t>город-курорт Геленджик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>
                    <a:solidFill>
                      <a:srgbClr val="101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2 420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Century Gothic" panose="020B0502020202020204" pitchFamily="34" charset="0"/>
                        </a:rPr>
                        <a:t>129,8 </a:t>
                      </a:r>
                      <a:endParaRPr lang="ru-RU" sz="1400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7 203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Century Gothic" panose="020B0502020202020204" pitchFamily="34" charset="0"/>
                        </a:rPr>
                        <a:t>284,5 </a:t>
                      </a:r>
                      <a:endParaRPr lang="ru-RU" sz="1400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entury Gothic" panose="020B0502020202020204" pitchFamily="34" charset="0"/>
                        </a:rPr>
                        <a:t>3 852</a:t>
                      </a:r>
                      <a:endParaRPr lang="ru-RU" sz="140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effectLst/>
                          <a:latin typeface="Century Gothic" panose="020B0502020202020204" pitchFamily="34" charset="0"/>
                        </a:rPr>
                        <a:t>49,6 </a:t>
                      </a:r>
                      <a:endParaRPr lang="ru-RU" sz="1400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</a:tr>
              <a:tr h="425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6083935" algn="r"/>
                        </a:tabLst>
                      </a:pPr>
                      <a:r>
                        <a:rPr lang="ru-RU" sz="1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Краснодарский край</a:t>
                      </a:r>
                      <a:endParaRPr lang="ru-RU" sz="1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>
                    <a:solidFill>
                      <a:srgbClr val="101A5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503,2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110,3</a:t>
                      </a:r>
                      <a:endParaRPr lang="ru-RU" sz="1400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515,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97,9</a:t>
                      </a:r>
                      <a:endParaRPr lang="ru-RU" sz="1400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477,6</a:t>
                      </a:r>
                      <a:endParaRPr lang="ru-RU" sz="1400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85,9</a:t>
                      </a:r>
                      <a:endParaRPr lang="ru-RU" sz="1400" i="1" dirty="0">
                        <a:effectLst/>
                        <a:latin typeface="Century Gothic" panose="020B0502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7739" marR="77739" marT="0" marB="0" anchor="ctr"/>
                </a:tc>
              </a:tr>
            </a:tbl>
          </a:graphicData>
        </a:graphic>
      </p:graphicFrame>
      <p:grpSp>
        <p:nvGrpSpPr>
          <p:cNvPr id="25" name="Группа 24"/>
          <p:cNvGrpSpPr/>
          <p:nvPr/>
        </p:nvGrpSpPr>
        <p:grpSpPr>
          <a:xfrm>
            <a:off x="7749818" y="1955951"/>
            <a:ext cx="636935" cy="2778212"/>
            <a:chOff x="7467878" y="1721644"/>
            <a:chExt cx="636935" cy="2778212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4"/>
            <a:srcRect l="34526" t="36553" r="59051" b="54811"/>
            <a:stretch/>
          </p:blipFill>
          <p:spPr>
            <a:xfrm>
              <a:off x="7467878" y="1721644"/>
              <a:ext cx="587352" cy="431006"/>
            </a:xfrm>
            <a:prstGeom prst="rect">
              <a:avLst/>
            </a:prstGeom>
          </p:spPr>
        </p:pic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4"/>
            <a:srcRect l="34526" t="45616" r="59051" b="45482"/>
            <a:stretch/>
          </p:blipFill>
          <p:spPr>
            <a:xfrm>
              <a:off x="7482622" y="2176818"/>
              <a:ext cx="587352" cy="444301"/>
            </a:xfrm>
            <a:prstGeom prst="rect">
              <a:avLst/>
            </a:prstGeom>
          </p:spPr>
        </p:pic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4"/>
            <a:srcRect l="34526" t="54877" r="59051" b="36099"/>
            <a:stretch/>
          </p:blipFill>
          <p:spPr>
            <a:xfrm>
              <a:off x="7517461" y="2668102"/>
              <a:ext cx="587352" cy="450377"/>
            </a:xfrm>
            <a:prstGeom prst="rect">
              <a:avLst/>
            </a:prstGeom>
          </p:spPr>
        </p:pic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/>
            <a:srcRect l="34526" t="73731" r="59051" b="13144"/>
            <a:stretch/>
          </p:blipFill>
          <p:spPr>
            <a:xfrm>
              <a:off x="7512814" y="3700413"/>
              <a:ext cx="384458" cy="428798"/>
            </a:xfrm>
            <a:prstGeom prst="rect">
              <a:avLst/>
            </a:prstGeom>
          </p:spPr>
        </p:pic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/>
            <a:srcRect l="34526" t="87522" r="59051" b="8730"/>
            <a:stretch/>
          </p:blipFill>
          <p:spPr>
            <a:xfrm>
              <a:off x="7482622" y="4301691"/>
              <a:ext cx="622191" cy="198165"/>
            </a:xfrm>
            <a:prstGeom prst="rect">
              <a:avLst/>
            </a:prstGeom>
          </p:spPr>
        </p:pic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/>
            <a:srcRect l="34526" t="64326" r="59051" b="27181"/>
            <a:stretch/>
          </p:blipFill>
          <p:spPr>
            <a:xfrm>
              <a:off x="7482622" y="3217069"/>
              <a:ext cx="587352" cy="423862"/>
            </a:xfrm>
            <a:prstGeom prst="rect">
              <a:avLst/>
            </a:prstGeom>
          </p:spPr>
        </p:pic>
      </p:grpSp>
      <p:sp>
        <p:nvSpPr>
          <p:cNvPr id="32" name="TextBox 31"/>
          <p:cNvSpPr txBox="1"/>
          <p:nvPr/>
        </p:nvSpPr>
        <p:spPr>
          <a:xfrm>
            <a:off x="1508911" y="5377"/>
            <a:ext cx="6352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2000" b="1" dirty="0">
                <a:solidFill>
                  <a:srgbClr val="344554"/>
                </a:solidFill>
                <a:latin typeface="Muller Bold" pitchFamily="50" charset="-52"/>
              </a:rPr>
              <a:t>РАЗВИТИЕ ИНВЕСТИЦИОННОЙ ДЕЯТЕЛЬНОСТИ</a:t>
            </a:r>
          </a:p>
        </p:txBody>
      </p:sp>
    </p:spTree>
    <p:extLst>
      <p:ext uri="{BB962C8B-B14F-4D97-AF65-F5344CB8AC3E}">
        <p14:creationId xmlns:p14="http://schemas.microsoft.com/office/powerpoint/2010/main" val="35182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978"/>
            <a:ext cx="7463307" cy="70745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520371" y="43217"/>
            <a:ext cx="70252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101A5F"/>
                </a:solidFill>
                <a:latin typeface="Muller Bold" pitchFamily="50" charset="-52"/>
              </a:rPr>
              <a:t>Основные проблемы, тормозящие темпы роста инвестиций в экономику региона</a:t>
            </a:r>
            <a:endParaRPr lang="ru-RU" sz="1600" dirty="0">
              <a:solidFill>
                <a:srgbClr val="101A5F"/>
              </a:solidFill>
              <a:latin typeface="Muller Bold" pitchFamily="50" charset="-52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8599" y="784097"/>
            <a:ext cx="7611332" cy="430906"/>
          </a:xfrm>
          <a:prstGeom prst="roundRect">
            <a:avLst/>
          </a:prstGeom>
          <a:solidFill>
            <a:srgbClr val="101A5F"/>
          </a:solidFill>
          <a:ln>
            <a:noFill/>
          </a:ln>
          <a:effectLst>
            <a:softEdge rad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Muller Medium" pitchFamily="50" charset="-52"/>
              </a:rPr>
              <a:t>В период с 2018 года оказано содействие в решении 120 проблемных вопросов инвесторов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632279" y="3589985"/>
            <a:ext cx="608289" cy="338777"/>
          </a:xfrm>
          <a:prstGeom prst="rect">
            <a:avLst/>
          </a:prstGeom>
          <a:solidFill>
            <a:srgbClr val="101A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Muller Medium" pitchFamily="50" charset="-52"/>
              </a:rPr>
              <a:t>120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44866" y="3957663"/>
            <a:ext cx="1183793" cy="517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Muller Light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проблемных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Muller Light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вопросов</a:t>
            </a:r>
            <a:endParaRPr lang="ru-RU" sz="1200" dirty="0">
              <a:effectLst/>
              <a:latin typeface="Muller Light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7337" y="1755404"/>
            <a:ext cx="608289" cy="338777"/>
          </a:xfrm>
          <a:prstGeom prst="rect">
            <a:avLst/>
          </a:prstGeom>
          <a:solidFill>
            <a:srgbClr val="101A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Muller Medium" pitchFamily="50" charset="-52"/>
              </a:rPr>
              <a:t>321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9567" y="2090805"/>
            <a:ext cx="1338065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Muller Light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объем инвестиций,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Muller Light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млрд рублей</a:t>
            </a:r>
            <a:endParaRPr lang="ru-RU" sz="900" dirty="0">
              <a:effectLst/>
              <a:latin typeface="Muller Light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20668" y="3422982"/>
            <a:ext cx="718157" cy="338777"/>
          </a:xfrm>
          <a:prstGeom prst="rect">
            <a:avLst/>
          </a:prstGeom>
          <a:solidFill>
            <a:srgbClr val="101A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latin typeface="Muller Medium" pitchFamily="50" charset="-52"/>
              </a:rPr>
              <a:t>13 000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42591" y="3760361"/>
            <a:ext cx="1077780" cy="6232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Muller Light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новых рабочих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000" dirty="0" smtClean="0">
                <a:solidFill>
                  <a:srgbClr val="000000"/>
                </a:solidFill>
                <a:latin typeface="Muller Light" pitchFamily="50" charset="-52"/>
                <a:ea typeface="Calibri" panose="020F0502020204030204" pitchFamily="34" charset="0"/>
                <a:cs typeface="Times New Roman" panose="02020603050405020304" pitchFamily="18" charset="0"/>
              </a:rPr>
              <a:t>мест</a:t>
            </a:r>
            <a:endParaRPr lang="ru-RU" sz="900" dirty="0">
              <a:effectLst/>
              <a:latin typeface="Muller Light" pitchFamily="50" charset="-52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5977" y="2204763"/>
            <a:ext cx="1200895" cy="12540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666635" y="1721986"/>
            <a:ext cx="959884" cy="7842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5825" y="3343749"/>
            <a:ext cx="1021746" cy="831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cxnSp>
        <p:nvCxnSpPr>
          <p:cNvPr id="18" name="Прямая со стрелкой 17"/>
          <p:cNvCxnSpPr/>
          <p:nvPr/>
        </p:nvCxnSpPr>
        <p:spPr>
          <a:xfrm flipH="1" flipV="1">
            <a:off x="2771884" y="2506241"/>
            <a:ext cx="482706" cy="179338"/>
          </a:xfrm>
          <a:prstGeom prst="straightConnector1">
            <a:avLst/>
          </a:prstGeom>
          <a:ln>
            <a:solidFill>
              <a:srgbClr val="101A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2771884" y="3244182"/>
            <a:ext cx="503112" cy="234800"/>
          </a:xfrm>
          <a:prstGeom prst="straightConnector1">
            <a:avLst/>
          </a:prstGeom>
          <a:ln>
            <a:solidFill>
              <a:srgbClr val="101A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В Узбекистане с 1 июня увеличатся цены на газ и электричество. Это было  запланировано еще в ноябре прошлого года - Новости Mail.ru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655" y="1400099"/>
            <a:ext cx="954443" cy="665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70209" y="2212396"/>
            <a:ext cx="956889" cy="7176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70209" y="3076865"/>
            <a:ext cx="956889" cy="7598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70208" y="4074303"/>
            <a:ext cx="956889" cy="7256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cxnSp>
        <p:nvCxnSpPr>
          <p:cNvPr id="24" name="Прямая со стрелкой 23"/>
          <p:cNvCxnSpPr/>
          <p:nvPr/>
        </p:nvCxnSpPr>
        <p:spPr>
          <a:xfrm flipV="1">
            <a:off x="4605819" y="2101115"/>
            <a:ext cx="619025" cy="311035"/>
          </a:xfrm>
          <a:prstGeom prst="straightConnector1">
            <a:avLst/>
          </a:prstGeom>
          <a:ln>
            <a:solidFill>
              <a:srgbClr val="101A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497240" y="1531312"/>
            <a:ext cx="449109" cy="338777"/>
          </a:xfrm>
          <a:prstGeom prst="rect">
            <a:avLst/>
          </a:prstGeom>
          <a:solidFill>
            <a:srgbClr val="101A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Muller Medium" pitchFamily="50" charset="-52"/>
              </a:rPr>
              <a:t>69</a:t>
            </a: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7168648" y="1370281"/>
            <a:ext cx="1521440" cy="703410"/>
          </a:xfrm>
          <a:prstGeom prst="roundRect">
            <a:avLst/>
          </a:prstGeom>
          <a:solidFill>
            <a:srgbClr val="101A5F"/>
          </a:solidFill>
          <a:ln>
            <a:noFill/>
          </a:ln>
          <a:effectLst>
            <a:softEdge rad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Muller Light" pitchFamily="50" charset="-52"/>
              </a:rPr>
              <a:t>электро-,</a:t>
            </a:r>
          </a:p>
          <a:p>
            <a:pPr algn="ctr"/>
            <a:r>
              <a:rPr lang="ru-RU" sz="1200" dirty="0">
                <a:latin typeface="Muller Light" pitchFamily="50" charset="-52"/>
              </a:rPr>
              <a:t>газоснабжение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497239" y="2401840"/>
            <a:ext cx="449109" cy="338777"/>
          </a:xfrm>
          <a:prstGeom prst="rect">
            <a:avLst/>
          </a:prstGeom>
          <a:solidFill>
            <a:srgbClr val="101A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Muller Medium" pitchFamily="50" charset="-52"/>
              </a:rPr>
              <a:t>4</a:t>
            </a: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168648" y="2212395"/>
            <a:ext cx="1521440" cy="674996"/>
          </a:xfrm>
          <a:prstGeom prst="roundRect">
            <a:avLst/>
          </a:prstGeom>
          <a:solidFill>
            <a:srgbClr val="101A5F"/>
          </a:solidFill>
          <a:ln>
            <a:noFill/>
          </a:ln>
          <a:effectLst>
            <a:softEdge rad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Muller Light" pitchFamily="50" charset="-52"/>
              </a:rPr>
              <a:t>обустройство съездов, реконструкция дорог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497238" y="3287392"/>
            <a:ext cx="449109" cy="338777"/>
          </a:xfrm>
          <a:prstGeom prst="rect">
            <a:avLst/>
          </a:prstGeom>
          <a:solidFill>
            <a:srgbClr val="101A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Muller Medium" pitchFamily="50" charset="-52"/>
              </a:rPr>
              <a:t>39</a:t>
            </a: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7168645" y="3078929"/>
            <a:ext cx="1521443" cy="759832"/>
          </a:xfrm>
          <a:prstGeom prst="roundRect">
            <a:avLst/>
          </a:prstGeom>
          <a:solidFill>
            <a:srgbClr val="101A5F"/>
          </a:solidFill>
          <a:ln>
            <a:noFill/>
          </a:ln>
          <a:effectLst>
            <a:softEdge rad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Muller Light" pitchFamily="50" charset="-52"/>
              </a:rPr>
              <a:t>земельные и градостроительные вопросы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533712" y="4284831"/>
            <a:ext cx="449109" cy="338777"/>
          </a:xfrm>
          <a:prstGeom prst="rect">
            <a:avLst/>
          </a:prstGeom>
          <a:solidFill>
            <a:srgbClr val="101A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Muller Medium" pitchFamily="50" charset="-52"/>
              </a:rPr>
              <a:t>8</a:t>
            </a: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7168646" y="4074303"/>
            <a:ext cx="1521442" cy="759832"/>
          </a:xfrm>
          <a:prstGeom prst="roundRect">
            <a:avLst/>
          </a:prstGeom>
          <a:solidFill>
            <a:srgbClr val="101A5F"/>
          </a:solidFill>
          <a:ln>
            <a:noFill/>
          </a:ln>
          <a:effectLst>
            <a:softEdge rad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latin typeface="Muller Light" pitchFamily="50" charset="-52"/>
              </a:rPr>
              <a:t>отсутствие необходимого объема финансирования</a:t>
            </a:r>
          </a:p>
        </p:txBody>
      </p:sp>
      <p:cxnSp>
        <p:nvCxnSpPr>
          <p:cNvPr id="33" name="Прямая со стрелкой 32"/>
          <p:cNvCxnSpPr/>
          <p:nvPr/>
        </p:nvCxnSpPr>
        <p:spPr>
          <a:xfrm>
            <a:off x="4613262" y="3510040"/>
            <a:ext cx="555444" cy="437109"/>
          </a:xfrm>
          <a:prstGeom prst="straightConnector1">
            <a:avLst/>
          </a:prstGeom>
          <a:ln>
            <a:solidFill>
              <a:srgbClr val="101A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 flipV="1">
            <a:off x="4605557" y="2560608"/>
            <a:ext cx="592837" cy="327895"/>
          </a:xfrm>
          <a:prstGeom prst="straightConnector1">
            <a:avLst/>
          </a:prstGeom>
          <a:ln>
            <a:solidFill>
              <a:srgbClr val="101A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4613262" y="3094007"/>
            <a:ext cx="586807" cy="267575"/>
          </a:xfrm>
          <a:prstGeom prst="straightConnector1">
            <a:avLst/>
          </a:prstGeom>
          <a:ln>
            <a:solidFill>
              <a:srgbClr val="101A5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7093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" y="2137"/>
            <a:ext cx="7463307" cy="70745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4440" y="15613"/>
            <a:ext cx="74110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rgbClr val="101A5F"/>
                </a:solidFill>
                <a:latin typeface="Muller Bold" pitchFamily="50" charset="-52"/>
              </a:rPr>
              <a:t>Дотации за достижение наилучших результатов по реализации на территориях муниципальных образований Краснодарского края инвестиционных </a:t>
            </a:r>
            <a:r>
              <a:rPr lang="ru-RU" sz="1600" dirty="0" smtClean="0">
                <a:solidFill>
                  <a:srgbClr val="101A5F"/>
                </a:solidFill>
                <a:latin typeface="Muller Bold" pitchFamily="50" charset="-52"/>
              </a:rPr>
              <a:t>проектов</a:t>
            </a:r>
            <a:endParaRPr lang="ru-RU" sz="1600" dirty="0">
              <a:solidFill>
                <a:srgbClr val="101A5F"/>
              </a:solidFill>
              <a:latin typeface="Muller Bold" pitchFamily="50" charset="-52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26914" y="1248802"/>
            <a:ext cx="4987379" cy="1289632"/>
          </a:xfrm>
          <a:prstGeom prst="roundRect">
            <a:avLst/>
          </a:prstGeom>
          <a:gradFill flip="none" rotWithShape="1">
            <a:gsLst>
              <a:gs pos="0">
                <a:srgbClr val="101A5F">
                  <a:shade val="30000"/>
                  <a:satMod val="115000"/>
                </a:srgbClr>
              </a:gs>
              <a:gs pos="50000">
                <a:srgbClr val="101A5F">
                  <a:shade val="67500"/>
                  <a:satMod val="115000"/>
                </a:srgbClr>
              </a:gs>
              <a:gs pos="100000">
                <a:srgbClr val="101A5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Muller Light" pitchFamily="50" charset="-52"/>
              </a:rPr>
              <a:t>Расчёт дотации будет проводиться с учётом прироста поступлений доходов от налога на имущество организаций, реализовавших инвестиционные проекты, в краевой бюджет, а также коэффициента, отражающего уровень и (или) степень участия муниципального образования в реализации национальных проектов.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235583" y="3985142"/>
            <a:ext cx="2096978" cy="427953"/>
          </a:xfrm>
          <a:prstGeom prst="roundRect">
            <a:avLst/>
          </a:prstGeom>
          <a:solidFill>
            <a:srgbClr val="101A5F"/>
          </a:solidFill>
          <a:ln>
            <a:noFill/>
          </a:ln>
          <a:effectLst>
            <a:softEdge rad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Muller Light" pitchFamily="50" charset="-52"/>
              </a:rPr>
              <a:t>прирост налога на имущество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256631" y="4600607"/>
            <a:ext cx="783490" cy="427953"/>
          </a:xfrm>
          <a:prstGeom prst="rect">
            <a:avLst/>
          </a:prstGeom>
          <a:solidFill>
            <a:srgbClr val="101A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err="1">
                <a:latin typeface="Muller Medium" pitchFamily="50" charset="-52"/>
              </a:rPr>
              <a:t>К</a:t>
            </a:r>
            <a:r>
              <a:rPr lang="ru-RU" sz="800" b="1" dirty="0" err="1">
                <a:latin typeface="Muller Medium" pitchFamily="50" charset="-52"/>
              </a:rPr>
              <a:t>мо</a:t>
            </a:r>
            <a:endParaRPr lang="ru-RU" sz="800" b="1" dirty="0">
              <a:latin typeface="Muller Medium" pitchFamily="50" charset="-52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56631" y="3985143"/>
            <a:ext cx="783491" cy="427953"/>
          </a:xfrm>
          <a:prstGeom prst="rect">
            <a:avLst/>
          </a:prstGeom>
          <a:solidFill>
            <a:srgbClr val="101A5F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latin typeface="Muller Medium" pitchFamily="50" charset="-52"/>
              </a:rPr>
              <a:t>ПНИ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235583" y="4600606"/>
            <a:ext cx="6186021" cy="427953"/>
          </a:xfrm>
          <a:prstGeom prst="roundRect">
            <a:avLst/>
          </a:prstGeom>
          <a:solidFill>
            <a:srgbClr val="101A5F"/>
          </a:solidFill>
          <a:ln>
            <a:noFill/>
          </a:ln>
          <a:effectLst>
            <a:softEdge rad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Muller Light" pitchFamily="50" charset="-52"/>
              </a:rPr>
              <a:t>коэффициент степени участия муниципального образования в реализации национальных проектов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3472" y="1234088"/>
            <a:ext cx="862884" cy="574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33388" y="1326236"/>
            <a:ext cx="1456841" cy="1092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0836" y="1958636"/>
            <a:ext cx="868155" cy="578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3" name="Скругленный прямоугольник 22"/>
          <p:cNvSpPr/>
          <p:nvPr/>
        </p:nvSpPr>
        <p:spPr>
          <a:xfrm>
            <a:off x="6942415" y="1394526"/>
            <a:ext cx="853600" cy="240340"/>
          </a:xfrm>
          <a:prstGeom prst="roundRect">
            <a:avLst/>
          </a:prstGeom>
          <a:gradFill flip="none" rotWithShape="1">
            <a:gsLst>
              <a:gs pos="0">
                <a:srgbClr val="101A5F">
                  <a:shade val="30000"/>
                  <a:satMod val="115000"/>
                </a:srgbClr>
              </a:gs>
              <a:gs pos="50000">
                <a:srgbClr val="101A5F">
                  <a:shade val="67500"/>
                  <a:satMod val="115000"/>
                </a:srgbClr>
              </a:gs>
              <a:gs pos="100000">
                <a:srgbClr val="101A5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Muller Light" pitchFamily="50" charset="-52"/>
              </a:rPr>
              <a:t>дотация</a:t>
            </a:r>
            <a:endParaRPr lang="ru-RU" sz="1200" dirty="0">
              <a:latin typeface="Muller Light" pitchFamily="50" charset="-52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6942415" y="2041946"/>
            <a:ext cx="853600" cy="240340"/>
          </a:xfrm>
          <a:prstGeom prst="roundRect">
            <a:avLst/>
          </a:prstGeom>
          <a:gradFill flip="none" rotWithShape="1">
            <a:gsLst>
              <a:gs pos="0">
                <a:srgbClr val="101A5F">
                  <a:shade val="30000"/>
                  <a:satMod val="115000"/>
                </a:srgbClr>
              </a:gs>
              <a:gs pos="50000">
                <a:srgbClr val="101A5F">
                  <a:shade val="67500"/>
                  <a:satMod val="115000"/>
                </a:srgbClr>
              </a:gs>
              <a:gs pos="100000">
                <a:srgbClr val="101A5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  <a:effectLst>
            <a:softEdge rad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Muller Light" pitchFamily="50" charset="-52"/>
              </a:rPr>
              <a:t>дотация</a:t>
            </a:r>
            <a:endParaRPr lang="ru-RU" sz="1200" dirty="0">
              <a:latin typeface="Muller Light" pitchFamily="50" charset="-52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234440" y="2632190"/>
            <a:ext cx="7641936" cy="1165441"/>
          </a:xfrm>
          <a:prstGeom prst="roundRect">
            <a:avLst/>
          </a:prstGeom>
          <a:solidFill>
            <a:srgbClr val="101A5F"/>
          </a:solidFill>
          <a:ln>
            <a:noFill/>
          </a:ln>
          <a:effectLst>
            <a:softEdge rad="0"/>
          </a:effectLst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err="1">
                <a:latin typeface="Muller Light" pitchFamily="50" charset="-52"/>
              </a:rPr>
              <a:t>Дотация</a:t>
            </a:r>
            <a:r>
              <a:rPr lang="ru-RU" sz="1200" dirty="0" err="1">
                <a:latin typeface="Muller Light" pitchFamily="50" charset="-52"/>
              </a:rPr>
              <a:t>мо</a:t>
            </a:r>
            <a:r>
              <a:rPr lang="ru-RU" sz="1200" dirty="0">
                <a:latin typeface="Muller Light" pitchFamily="50" charset="-52"/>
              </a:rPr>
              <a:t> = </a:t>
            </a:r>
            <a:r>
              <a:rPr lang="ru-RU" sz="2000" dirty="0" err="1">
                <a:latin typeface="Muller Light" pitchFamily="50" charset="-52"/>
              </a:rPr>
              <a:t>Дотация</a:t>
            </a:r>
            <a:r>
              <a:rPr lang="ru-RU" sz="1200" dirty="0" err="1">
                <a:latin typeface="Muller Light" pitchFamily="50" charset="-52"/>
              </a:rPr>
              <a:t>общий</a:t>
            </a:r>
            <a:r>
              <a:rPr lang="ru-RU" sz="1200" dirty="0">
                <a:latin typeface="Muller Light" pitchFamily="50" charset="-52"/>
              </a:rPr>
              <a:t> объем * ((</a:t>
            </a:r>
            <a:r>
              <a:rPr lang="ru-RU" sz="2000" dirty="0" err="1">
                <a:latin typeface="Muller Light" pitchFamily="50" charset="-52"/>
              </a:rPr>
              <a:t>ПНИ</a:t>
            </a:r>
            <a:r>
              <a:rPr lang="ru-RU" sz="1200" dirty="0" err="1">
                <a:latin typeface="Muller Light" pitchFamily="50" charset="-52"/>
              </a:rPr>
              <a:t>мо</a:t>
            </a:r>
            <a:r>
              <a:rPr lang="ru-RU" sz="1200" dirty="0">
                <a:latin typeface="Muller Light" pitchFamily="50" charset="-52"/>
              </a:rPr>
              <a:t> * </a:t>
            </a:r>
            <a:r>
              <a:rPr lang="ru-RU" sz="2000" dirty="0" err="1">
                <a:latin typeface="Muller Light" pitchFamily="50" charset="-52"/>
              </a:rPr>
              <a:t>К</a:t>
            </a:r>
            <a:r>
              <a:rPr lang="ru-RU" sz="1200" dirty="0" err="1">
                <a:latin typeface="Muller Light" pitchFamily="50" charset="-52"/>
              </a:rPr>
              <a:t>мо</a:t>
            </a:r>
            <a:r>
              <a:rPr lang="ru-RU" sz="1200" dirty="0">
                <a:latin typeface="Muller Light" pitchFamily="50" charset="-52"/>
              </a:rPr>
              <a:t>) / ((</a:t>
            </a:r>
            <a:r>
              <a:rPr lang="ru-RU" sz="2000" dirty="0">
                <a:latin typeface="Muller Light" pitchFamily="50" charset="-52"/>
              </a:rPr>
              <a:t>ПНИ</a:t>
            </a:r>
            <a:r>
              <a:rPr lang="ru-RU" sz="1200" dirty="0">
                <a:latin typeface="Muller Light" pitchFamily="50" charset="-52"/>
              </a:rPr>
              <a:t>мо1 * </a:t>
            </a:r>
            <a:r>
              <a:rPr lang="ru-RU" sz="2000" dirty="0">
                <a:latin typeface="Muller Light" pitchFamily="50" charset="-52"/>
              </a:rPr>
              <a:t>К</a:t>
            </a:r>
            <a:r>
              <a:rPr lang="ru-RU" sz="1200" dirty="0">
                <a:latin typeface="Muller Light" pitchFamily="50" charset="-52"/>
              </a:rPr>
              <a:t>мо1) + </a:t>
            </a:r>
          </a:p>
          <a:p>
            <a:pPr algn="ctr"/>
            <a:r>
              <a:rPr lang="ru-RU" sz="1200" dirty="0">
                <a:latin typeface="Muller Light" pitchFamily="50" charset="-52"/>
              </a:rPr>
              <a:t>+ ((</a:t>
            </a:r>
            <a:r>
              <a:rPr lang="ru-RU" sz="2000" dirty="0">
                <a:latin typeface="Muller Light" pitchFamily="50" charset="-52"/>
              </a:rPr>
              <a:t>ПНИ</a:t>
            </a:r>
            <a:r>
              <a:rPr lang="ru-RU" sz="1200" dirty="0">
                <a:latin typeface="Muller Light" pitchFamily="50" charset="-52"/>
              </a:rPr>
              <a:t>мо2 * </a:t>
            </a:r>
            <a:r>
              <a:rPr lang="ru-RU" sz="2000" dirty="0">
                <a:latin typeface="Muller Light" pitchFamily="50" charset="-52"/>
              </a:rPr>
              <a:t>К</a:t>
            </a:r>
            <a:r>
              <a:rPr lang="ru-RU" sz="1200" dirty="0">
                <a:latin typeface="Muller Light" pitchFamily="50" charset="-52"/>
              </a:rPr>
              <a:t>мо2) + ((</a:t>
            </a:r>
            <a:r>
              <a:rPr lang="ru-RU" sz="2000" dirty="0">
                <a:latin typeface="Muller Light" pitchFamily="50" charset="-52"/>
              </a:rPr>
              <a:t>ПНИ</a:t>
            </a:r>
            <a:r>
              <a:rPr lang="ru-RU" sz="1200" dirty="0">
                <a:latin typeface="Muller Light" pitchFamily="50" charset="-52"/>
              </a:rPr>
              <a:t>мо3 * </a:t>
            </a:r>
            <a:r>
              <a:rPr lang="ru-RU" sz="2000" dirty="0">
                <a:latin typeface="Muller Light" pitchFamily="50" charset="-52"/>
              </a:rPr>
              <a:t>К</a:t>
            </a:r>
            <a:r>
              <a:rPr lang="ru-RU" sz="1200" dirty="0">
                <a:latin typeface="Muller Light" pitchFamily="50" charset="-52"/>
              </a:rPr>
              <a:t>мо3)) + (…..))</a:t>
            </a:r>
          </a:p>
        </p:txBody>
      </p:sp>
    </p:spTree>
    <p:extLst>
      <p:ext uri="{BB962C8B-B14F-4D97-AF65-F5344CB8AC3E}">
        <p14:creationId xmlns:p14="http://schemas.microsoft.com/office/powerpoint/2010/main" val="37568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9" y="2137"/>
            <a:ext cx="7463307" cy="7074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174" y="1310840"/>
            <a:ext cx="2922904" cy="2890109"/>
          </a:xfrm>
          <a:prstGeom prst="rect">
            <a:avLst/>
          </a:prstGeom>
        </p:spPr>
      </p:pic>
      <p:sp>
        <p:nvSpPr>
          <p:cNvPr id="7" name="Прямоугольник с двумя усеченными противолежащими углами 6"/>
          <p:cNvSpPr/>
          <p:nvPr/>
        </p:nvSpPr>
        <p:spPr>
          <a:xfrm>
            <a:off x="279818" y="1851794"/>
            <a:ext cx="2519579" cy="461678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uller Light" pitchFamily="50" charset="-52"/>
              </a:rPr>
              <a:t>Промышленность</a:t>
            </a:r>
            <a:endParaRPr lang="ru-RU" dirty="0">
              <a:solidFill>
                <a:srgbClr val="002060"/>
              </a:solidFill>
              <a:latin typeface="Muller Light" pitchFamily="50" charset="-52"/>
            </a:endParaRPr>
          </a:p>
        </p:txBody>
      </p:sp>
      <p:sp>
        <p:nvSpPr>
          <p:cNvPr id="10" name="Прямоугольник с двумя усеченными противолежащими углами 9"/>
          <p:cNvSpPr/>
          <p:nvPr/>
        </p:nvSpPr>
        <p:spPr>
          <a:xfrm>
            <a:off x="6338741" y="1851794"/>
            <a:ext cx="2519579" cy="461678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uller Light" pitchFamily="50" charset="-52"/>
              </a:rPr>
              <a:t>Сельское хозяйство</a:t>
            </a:r>
            <a:endParaRPr lang="ru-RU" dirty="0">
              <a:solidFill>
                <a:srgbClr val="002060"/>
              </a:solidFill>
              <a:latin typeface="Muller Light" pitchFamily="50" charset="-52"/>
            </a:endParaRPr>
          </a:p>
        </p:txBody>
      </p:sp>
      <p:sp>
        <p:nvSpPr>
          <p:cNvPr id="11" name="Прямоугольник с двумя усеченными противолежащими углами 10"/>
          <p:cNvSpPr/>
          <p:nvPr/>
        </p:nvSpPr>
        <p:spPr>
          <a:xfrm>
            <a:off x="6338740" y="3390114"/>
            <a:ext cx="2519579" cy="461678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uller Light" pitchFamily="50" charset="-52"/>
              </a:rPr>
              <a:t>Туризм</a:t>
            </a:r>
            <a:endParaRPr lang="ru-RU" dirty="0">
              <a:solidFill>
                <a:srgbClr val="002060"/>
              </a:solidFill>
              <a:latin typeface="Muller Light" pitchFamily="50" charset="-52"/>
            </a:endParaRPr>
          </a:p>
        </p:txBody>
      </p:sp>
      <p:sp>
        <p:nvSpPr>
          <p:cNvPr id="12" name="Прямоугольник с двумя усеченными противолежащими углами 11"/>
          <p:cNvSpPr/>
          <p:nvPr/>
        </p:nvSpPr>
        <p:spPr>
          <a:xfrm>
            <a:off x="279818" y="3390114"/>
            <a:ext cx="2519579" cy="461678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uller Light" pitchFamily="50" charset="-52"/>
              </a:rPr>
              <a:t>Транспорт</a:t>
            </a:r>
            <a:endParaRPr lang="ru-RU" dirty="0">
              <a:solidFill>
                <a:srgbClr val="002060"/>
              </a:solidFill>
              <a:latin typeface="Muller Light" pitchFamily="50" charset="-52"/>
            </a:endParaRPr>
          </a:p>
        </p:txBody>
      </p:sp>
      <p:cxnSp>
        <p:nvCxnSpPr>
          <p:cNvPr id="15" name="Прямая соединительная линия 14"/>
          <p:cNvCxnSpPr>
            <a:endCxn id="7" idx="0"/>
          </p:cNvCxnSpPr>
          <p:nvPr/>
        </p:nvCxnSpPr>
        <p:spPr>
          <a:xfrm flipH="1" flipV="1">
            <a:off x="2799397" y="2082633"/>
            <a:ext cx="360611" cy="4027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>
            <a:endCxn id="12" idx="0"/>
          </p:cNvCxnSpPr>
          <p:nvPr/>
        </p:nvCxnSpPr>
        <p:spPr>
          <a:xfrm flipH="1">
            <a:off x="2799397" y="3129567"/>
            <a:ext cx="407444" cy="49138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>
            <a:endCxn id="10" idx="2"/>
          </p:cNvCxnSpPr>
          <p:nvPr/>
        </p:nvCxnSpPr>
        <p:spPr>
          <a:xfrm flipV="1">
            <a:off x="5898524" y="2082633"/>
            <a:ext cx="440217" cy="31054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5898523" y="3162128"/>
            <a:ext cx="440217" cy="22798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Овал 31"/>
          <p:cNvSpPr/>
          <p:nvPr/>
        </p:nvSpPr>
        <p:spPr>
          <a:xfrm>
            <a:off x="2766149" y="2053244"/>
            <a:ext cx="72648" cy="70659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2766149" y="3585623"/>
            <a:ext cx="72648" cy="70659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Овал 34"/>
          <p:cNvSpPr/>
          <p:nvPr/>
        </p:nvSpPr>
        <p:spPr>
          <a:xfrm>
            <a:off x="6302416" y="2053244"/>
            <a:ext cx="72648" cy="70659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Овал 35"/>
          <p:cNvSpPr/>
          <p:nvPr/>
        </p:nvSpPr>
        <p:spPr>
          <a:xfrm>
            <a:off x="6302416" y="3363096"/>
            <a:ext cx="72648" cy="70659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с двумя усеченными противолежащими углами 21"/>
          <p:cNvSpPr/>
          <p:nvPr/>
        </p:nvSpPr>
        <p:spPr>
          <a:xfrm>
            <a:off x="5464010" y="4393530"/>
            <a:ext cx="2519579" cy="461678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Muller Light" pitchFamily="50" charset="-52"/>
              </a:rPr>
              <a:t>Образование</a:t>
            </a:r>
            <a:endParaRPr lang="ru-RU" dirty="0">
              <a:solidFill>
                <a:srgbClr val="002060"/>
              </a:solidFill>
              <a:latin typeface="Muller Light" pitchFamily="50" charset="-52"/>
            </a:endParaRPr>
          </a:p>
        </p:txBody>
      </p:sp>
      <p:sp>
        <p:nvSpPr>
          <p:cNvPr id="23" name="Овал 22"/>
          <p:cNvSpPr/>
          <p:nvPr/>
        </p:nvSpPr>
        <p:spPr>
          <a:xfrm>
            <a:off x="5427686" y="4358200"/>
            <a:ext cx="72648" cy="70659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с двумя усеченными противолежащими углами 25"/>
          <p:cNvSpPr/>
          <p:nvPr/>
        </p:nvSpPr>
        <p:spPr>
          <a:xfrm>
            <a:off x="1293165" y="4530594"/>
            <a:ext cx="2519579" cy="461678"/>
          </a:xfrm>
          <a:prstGeom prst="snip2DiagRect">
            <a:avLst>
              <a:gd name="adj1" fmla="val 0"/>
              <a:gd name="adj2" fmla="val 50000"/>
            </a:avLst>
          </a:prstGeom>
          <a:solidFill>
            <a:schemeClr val="bg1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1F4D77"/>
                </a:solidFill>
                <a:latin typeface="Muller Light" pitchFamily="50" charset="-52"/>
              </a:rPr>
              <a:t>Социальная сфера</a:t>
            </a:r>
            <a:endParaRPr lang="ru-RU" dirty="0">
              <a:solidFill>
                <a:srgbClr val="1F4D77"/>
              </a:solidFill>
              <a:latin typeface="Muller Light" pitchFamily="50" charset="-52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3609022" y="4027052"/>
            <a:ext cx="407444" cy="49138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3554536" y="4495264"/>
            <a:ext cx="72648" cy="70659"/>
          </a:xfrm>
          <a:prstGeom prst="ellipse">
            <a:avLst/>
          </a:prstGeom>
          <a:solidFill>
            <a:schemeClr val="bg1">
              <a:lumMod val="5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128044" y="4008367"/>
            <a:ext cx="335966" cy="385163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1508911" y="5377"/>
            <a:ext cx="6352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ru-RU" sz="2000" b="1" dirty="0">
                <a:solidFill>
                  <a:srgbClr val="344554"/>
                </a:solidFill>
                <a:latin typeface="Muller Bold" pitchFamily="50" charset="-52"/>
              </a:rPr>
              <a:t>РАЗВИТИЕ ИНВЕСТИЦИОННОЙ ДЕЯТЕЛЬНОСТИ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29279" y="802170"/>
            <a:ext cx="8594694" cy="830997"/>
          </a:xfrm>
          <a:prstGeom prst="rect">
            <a:avLst/>
          </a:prstGeom>
          <a:gradFill flip="none" rotWithShape="1">
            <a:gsLst>
              <a:gs pos="0">
                <a:srgbClr val="101A5F">
                  <a:shade val="30000"/>
                  <a:satMod val="115000"/>
                </a:srgbClr>
              </a:gs>
              <a:gs pos="50000">
                <a:srgbClr val="101A5F">
                  <a:shade val="67500"/>
                  <a:satMod val="115000"/>
                </a:srgbClr>
              </a:gs>
              <a:gs pos="100000">
                <a:srgbClr val="101A5F">
                  <a:shade val="100000"/>
                  <a:satMod val="115000"/>
                </a:srgbClr>
              </a:gs>
            </a:gsLst>
            <a:lin ang="0" scaled="1"/>
            <a:tileRect/>
          </a:gra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dirty="0">
                <a:latin typeface="Muller Medium" pitchFamily="50" charset="-52"/>
              </a:rPr>
              <a:t>В последние годы проведена значительная работа</a:t>
            </a:r>
            <a:r>
              <a:rPr lang="ru-RU" sz="1100" dirty="0">
                <a:latin typeface="Muller Light" pitchFamily="50" charset="-52"/>
              </a:rPr>
              <a:t> по расширению мер государственной поддержки. В регионе </a:t>
            </a:r>
            <a:r>
              <a:rPr lang="ru-RU" sz="1100" dirty="0">
                <a:latin typeface="Muller Medium" pitchFamily="50" charset="-52"/>
              </a:rPr>
              <a:t>действует порядка </a:t>
            </a:r>
            <a:r>
              <a:rPr lang="ru-RU" sz="1200" dirty="0">
                <a:latin typeface="Muller Medium" pitchFamily="50" charset="-52"/>
              </a:rPr>
              <a:t>50 мер господдержки (субсидии, гранты, займы, льготы, гарантии, информационно-консультационное взаимодействие)</a:t>
            </a:r>
            <a:r>
              <a:rPr lang="ru-RU" sz="1100" dirty="0">
                <a:latin typeface="Muller Light" pitchFamily="50" charset="-52"/>
              </a:rPr>
              <a:t>. В целом ежегодно </a:t>
            </a:r>
            <a:r>
              <a:rPr lang="ru-RU" sz="1200" dirty="0">
                <a:latin typeface="Muller Medium" pitchFamily="50" charset="-52"/>
              </a:rPr>
              <a:t>Краснодарский край</a:t>
            </a:r>
            <a:r>
              <a:rPr lang="ru-RU" sz="1100" dirty="0">
                <a:latin typeface="Muller Medium" pitchFamily="50" charset="-52"/>
              </a:rPr>
              <a:t> </a:t>
            </a:r>
            <a:r>
              <a:rPr lang="ru-RU" sz="1100" dirty="0">
                <a:latin typeface="Muller Light" pitchFamily="50" charset="-52"/>
              </a:rPr>
              <a:t>оказывает финансовых мер господдержки (в том числе косвенных) на сумму порядка </a:t>
            </a:r>
            <a:r>
              <a:rPr lang="ru-RU" sz="1200" dirty="0">
                <a:latin typeface="Muller Medium" pitchFamily="50" charset="-52"/>
              </a:rPr>
              <a:t>25 млрд рублей.</a:t>
            </a:r>
            <a:endParaRPr lang="ru-RU" sz="1200" dirty="0">
              <a:solidFill>
                <a:schemeClr val="tx1">
                  <a:lumMod val="50000"/>
                  <a:lumOff val="50000"/>
                </a:schemeClr>
              </a:solidFill>
              <a:latin typeface="Muller Medium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6497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25893</TotalTime>
  <Words>2944</Words>
  <Application>Microsoft Office PowerPoint</Application>
  <PresentationFormat>Экран (16:9)</PresentationFormat>
  <Paragraphs>394</Paragraphs>
  <Slides>20</Slides>
  <Notes>19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2" baseType="lpstr">
      <vt:lpstr>Arial</vt:lpstr>
      <vt:lpstr>Calibri</vt:lpstr>
      <vt:lpstr>Calibri Light</vt:lpstr>
      <vt:lpstr>Century Gothic</vt:lpstr>
      <vt:lpstr>Muller Bold</vt:lpstr>
      <vt:lpstr>Muller Light</vt:lpstr>
      <vt:lpstr>Muller Light Italic</vt:lpstr>
      <vt:lpstr>Muller Medium</vt:lpstr>
      <vt:lpstr>Muller Regular</vt:lpstr>
      <vt:lpstr>Segoe UI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Брикота</dc:creator>
  <cp:lastModifiedBy>Колесниченко Артем Сергеевич</cp:lastModifiedBy>
  <cp:revision>2024</cp:revision>
  <cp:lastPrinted>2021-03-17T14:50:37Z</cp:lastPrinted>
  <dcterms:created xsi:type="dcterms:W3CDTF">2015-05-06T13:02:26Z</dcterms:created>
  <dcterms:modified xsi:type="dcterms:W3CDTF">2021-03-18T07:23:16Z</dcterms:modified>
</cp:coreProperties>
</file>