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4" r:id="rId3"/>
    <p:sldId id="285" r:id="rId4"/>
    <p:sldId id="286" r:id="rId5"/>
    <p:sldId id="275" r:id="rId6"/>
    <p:sldId id="280" r:id="rId7"/>
    <p:sldId id="279" r:id="rId8"/>
    <p:sldId id="273" r:id="rId9"/>
    <p:sldId id="278" r:id="rId10"/>
    <p:sldId id="284" r:id="rId11"/>
    <p:sldId id="283" r:id="rId12"/>
    <p:sldId id="282" r:id="rId13"/>
    <p:sldId id="277" r:id="rId14"/>
    <p:sldId id="276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40B87-BE94-4355-9C9B-59971748171E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AC70-E20A-45F7-800F-5CC75B2F7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928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инвестиционный проект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«Строительство и коммерческая эксплуатация оптовой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продовольственной базы»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Площадь застройки объекта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196752"/>
          <a:ext cx="8208912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220"/>
                <a:gridCol w="1998692"/>
              </a:tblGrid>
              <a:tr h="578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Наименование</a:t>
                      </a:r>
                      <a:endParaRPr lang="ru-RU" sz="20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Показатель</a:t>
                      </a:r>
                      <a:endParaRPr lang="ru-RU" sz="20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площадь Земельного участка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Calibri"/>
                        </a:rPr>
                        <a:t>9 071 </a:t>
                      </a: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м.кв.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площадь Застройки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Calibri"/>
                        </a:rPr>
                        <a:t>7 200 </a:t>
                      </a: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м.кв.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6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площадь Стоянки </a:t>
                      </a:r>
                      <a:endParaRPr lang="ru-RU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Calibri"/>
                        </a:rPr>
                        <a:t>1 500 </a:t>
                      </a: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м.кв.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площадь Общего назначения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371 м.кв.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площадь Коммерческих помещений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Calibri"/>
                        </a:rPr>
                        <a:t>3 990 </a:t>
                      </a: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м.кв.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площадь Офисных помещений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Calibri"/>
                        </a:rPr>
                        <a:t>30 м.кв.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8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площадь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МОП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Calibri"/>
                        </a:rPr>
                        <a:t>3 180 </a:t>
                      </a: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м.кв.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Архитектурный макет объекта</a:t>
            </a:r>
            <a:endParaRPr lang="ru-RU" sz="2800" dirty="0"/>
          </a:p>
        </p:txBody>
      </p:sp>
      <p:pic>
        <p:nvPicPr>
          <p:cNvPr id="6" name="Рисунок 5" descr="C:\Users\user\Desktop\26 083 руб. Тендер (Б.п. Оптовая база Горячий Ключ)\ТЗ\_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9208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user\Downloads\_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89087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84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Характеристика существующей инженерной инфраструктуры</a:t>
            </a:r>
            <a:endParaRPr lang="ru-RU" sz="25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836713"/>
          <a:ext cx="8568952" cy="561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800200"/>
                <a:gridCol w="2520280"/>
                <a:gridCol w="2736304"/>
              </a:tblGrid>
              <a:tr h="3057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Вид инфраструктуры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Показатель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Значение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6148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Электроснабжение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Центр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питания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наименование, собственник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ПС 220/110/35/10 «Тяговая Горячий Ключ», ОАО «РЖД»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класс напряжения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10 кВ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свободная мощность (МВт)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0,1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расстояние (м)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8900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напряжение в сети, кВ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10 кВ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Ближайшая точка подключения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расстояние (м)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11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наименование, собственник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опора № 15 ВЛ-10 кВ ф-Р-1, филиал АО «НЭСК-электросеть» «Горячеключелектросеть»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класс напряжения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10 кВ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свободная мощность (МВт)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0,02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rowSpan="7"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Газоснабжение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Газопровод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наименование, собственник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АО «Горячий Ключгоргаз»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диаметр (мм)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426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давление (МПа)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0,3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Ближайшая точка подключения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Наименование, собственник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АО «Горячий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Calibri"/>
                        </a:rPr>
                        <a:t>Ключгоргаз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»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диаметр (мм)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426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0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Calibri"/>
                        </a:rPr>
                        <a:t>давление (МПа)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0,3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9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расстояние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ориентиров. 514 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225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Водоснабжение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 водоснабжения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Наименование, собственник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отсутствует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5515">
                <a:tc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Канализация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сооружений — центральная канализация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Наименование, собственник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Calibri"/>
                        </a:rPr>
                        <a:t>отсутствует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Инициатор проекта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700808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Администрация муниципального образования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город Горячий Ключ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/>
              <a:t>353290, Краснодарский край, </a:t>
            </a:r>
          </a:p>
          <a:p>
            <a:r>
              <a:rPr lang="ru-RU" sz="3200" b="1" dirty="0" smtClean="0"/>
              <a:t>г. Горячий Ключ, ул. Ленина, 191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4046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Контакты Инициатора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268760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Почтовый адрес: </a:t>
            </a:r>
          </a:p>
          <a:p>
            <a:r>
              <a:rPr lang="ru-RU" sz="3200" b="1" dirty="0" smtClean="0"/>
              <a:t>353290, Краснодарский край, город Горячий ключ, ул. Ленина, 191</a:t>
            </a:r>
          </a:p>
          <a:p>
            <a:endParaRPr lang="ru-RU" sz="3200" b="1" dirty="0" smtClean="0"/>
          </a:p>
          <a:p>
            <a:r>
              <a:rPr lang="ru-RU" sz="3200" b="1" dirty="0" smtClean="0">
                <a:solidFill>
                  <a:schemeClr val="bg1"/>
                </a:solidFill>
              </a:rPr>
              <a:t>Телефон/факс: </a:t>
            </a:r>
          </a:p>
          <a:p>
            <a:r>
              <a:rPr lang="ru-RU" sz="3200" b="1" dirty="0" smtClean="0"/>
              <a:t>8(86159) 3-51-52 /+7(86159) 3-86-16</a:t>
            </a:r>
          </a:p>
          <a:p>
            <a:endParaRPr lang="ru-RU" sz="3200" b="1" dirty="0" smtClean="0"/>
          </a:p>
          <a:p>
            <a:r>
              <a:rPr lang="ru-RU" sz="3200" b="1" dirty="0" smtClean="0">
                <a:solidFill>
                  <a:schemeClr val="bg1"/>
                </a:solidFill>
              </a:rPr>
              <a:t>Сайт: </a:t>
            </a:r>
            <a:r>
              <a:rPr lang="ru-RU" sz="3200" b="1" dirty="0" smtClean="0"/>
              <a:t>http://www.gorkluch.ru</a:t>
            </a:r>
          </a:p>
          <a:p>
            <a:endParaRPr lang="ru-RU" sz="3200" b="1" dirty="0" smtClean="0"/>
          </a:p>
          <a:p>
            <a:r>
              <a:rPr lang="en-US" sz="3200" b="1" dirty="0" smtClean="0">
                <a:solidFill>
                  <a:schemeClr val="bg1"/>
                </a:solidFill>
              </a:rPr>
              <a:t>E-mail: </a:t>
            </a:r>
            <a:r>
              <a:rPr lang="en-US" sz="3200" b="1" dirty="0" smtClean="0"/>
              <a:t>gor_kluch@mo.krasnodar.ru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9"/>
            <a:ext cx="856895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b="1" dirty="0" smtClean="0">
                <a:solidFill>
                  <a:schemeClr val="bg1"/>
                </a:solidFill>
              </a:rPr>
              <a:t>Настоящим проектом предлагается строительство оптовой продуктовой базы со складскими помещениями класса «</a:t>
            </a:r>
            <a:r>
              <a:rPr lang="ru-RU" sz="2700" b="1" dirty="0" smtClean="0"/>
              <a:t>В</a:t>
            </a:r>
            <a:r>
              <a:rPr lang="ru-RU" sz="2700" b="1" dirty="0" smtClean="0">
                <a:solidFill>
                  <a:schemeClr val="bg1"/>
                </a:solidFill>
              </a:rPr>
              <a:t>»,  на земельном участке, расположенном в </a:t>
            </a:r>
            <a:r>
              <a:rPr lang="ru-RU" sz="2700" b="1" dirty="0" smtClean="0"/>
              <a:t>г. Горячий Ключ.</a:t>
            </a:r>
          </a:p>
          <a:p>
            <a:pPr algn="just"/>
            <a:endParaRPr lang="ru-RU" sz="2700" b="1" dirty="0" smtClean="0"/>
          </a:p>
          <a:p>
            <a:pPr algn="just"/>
            <a:r>
              <a:rPr lang="ru-RU" sz="2700" b="1" dirty="0" smtClean="0">
                <a:solidFill>
                  <a:schemeClr val="bg1"/>
                </a:solidFill>
              </a:rPr>
              <a:t>Будет построен </a:t>
            </a:r>
            <a:r>
              <a:rPr lang="ru-RU" sz="2700" b="1" dirty="0" smtClean="0"/>
              <a:t>склад для хранения продовольственных товаров</a:t>
            </a:r>
            <a:r>
              <a:rPr lang="ru-RU" sz="2700" b="1" dirty="0" smtClean="0">
                <a:solidFill>
                  <a:schemeClr val="bg1"/>
                </a:solidFill>
              </a:rPr>
              <a:t>, с обустроенными торговыми ячейками для арендаторов, со специальным </a:t>
            </a:r>
            <a:r>
              <a:rPr lang="ru-RU" sz="2700" b="1" dirty="0" smtClean="0"/>
              <a:t>торговым и складским оборудованием</a:t>
            </a:r>
            <a:r>
              <a:rPr lang="ru-RU" sz="2700" b="1" dirty="0" smtClean="0">
                <a:solidFill>
                  <a:schemeClr val="bg1"/>
                </a:solidFill>
              </a:rPr>
              <a:t>, собственными погрузчиками, системой безопасности и развитой логистикой.</a:t>
            </a:r>
          </a:p>
          <a:p>
            <a:pPr algn="just"/>
            <a:endParaRPr lang="ru-RU" sz="27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700" b="1" dirty="0" smtClean="0">
                <a:solidFill>
                  <a:schemeClr val="bg1"/>
                </a:solidFill>
              </a:rPr>
              <a:t>В проект заложено </a:t>
            </a:r>
            <a:r>
              <a:rPr lang="ru-RU" sz="2700" b="1" dirty="0" smtClean="0"/>
              <a:t>строительство стоянки</a:t>
            </a:r>
            <a:r>
              <a:rPr lang="ru-RU" sz="2700" b="1" dirty="0" smtClean="0">
                <a:solidFill>
                  <a:schemeClr val="bg1"/>
                </a:solidFill>
              </a:rPr>
              <a:t>, как для собственного грузового автопарка, так  и для автомобилей покупателей.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Контрольные показатели реализации проекта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980728"/>
          <a:ext cx="849694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448272"/>
              </a:tblGrid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Показатель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Значение</a:t>
                      </a:r>
                      <a:endParaRPr lang="ru-RU" sz="2000" b="1" dirty="0"/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капитальных вложений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45 432 тыс. руб.</a:t>
                      </a:r>
                      <a:endParaRPr lang="ru-RU" sz="2000" b="1" dirty="0"/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Общая площадь коммерческих площадей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3 390 кв.м.</a:t>
                      </a: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Выручка от реализации в месяц при 100% загрузке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2 040 тыс. руб.</a:t>
                      </a:r>
                      <a:endParaRPr lang="ru-RU" sz="2000" b="1" dirty="0"/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создаваемых рабочих мест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2000" b="1" dirty="0"/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 заработанная плата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тыс. руб.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364502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Направление инвестиций по проекту</a:t>
            </a: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4221088"/>
          <a:ext cx="8496944" cy="218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2376264"/>
              </a:tblGrid>
              <a:tr h="42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Наименование проектных или изыскательских работ</a:t>
                      </a:r>
                      <a:endParaRPr lang="ru-RU" sz="20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Сумма, </a:t>
                      </a:r>
                      <a:r>
                        <a:rPr lang="ru-RU" sz="2000" b="1" i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тыс. руб</a:t>
                      </a:r>
                      <a:r>
                        <a:rPr lang="ru-RU" sz="2000" b="1" i="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. </a:t>
                      </a:r>
                      <a:endParaRPr lang="ru-RU" sz="20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 dirty="0">
                          <a:latin typeface="+mn-lt"/>
                          <a:ea typeface="Times New Roman"/>
                          <a:cs typeface="Calibri"/>
                        </a:rPr>
                        <a:t>СМР</a:t>
                      </a:r>
                      <a:endParaRPr lang="ru-RU" sz="20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34 725 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>
                          <a:latin typeface="+mn-lt"/>
                          <a:ea typeface="Times New Roman"/>
                          <a:cs typeface="Calibri"/>
                        </a:rPr>
                        <a:t>Оборудование</a:t>
                      </a:r>
                      <a:endParaRPr lang="ru-RU" sz="2000" b="1" i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4 350 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>
                          <a:latin typeface="+mn-lt"/>
                          <a:ea typeface="Times New Roman"/>
                          <a:cs typeface="Calibri"/>
                        </a:rPr>
                        <a:t>Техника</a:t>
                      </a:r>
                      <a:endParaRPr lang="ru-RU" sz="2000" b="1" i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6 300 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0" dirty="0">
                          <a:latin typeface="+mn-lt"/>
                          <a:ea typeface="Times New Roman"/>
                          <a:cs typeface="Calibri"/>
                        </a:rPr>
                        <a:t>Затраты на приобретение оборотных средств</a:t>
                      </a:r>
                      <a:endParaRPr lang="ru-RU" sz="20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57 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7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Итого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45 432 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424936" cy="674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Реализация инвестиционного проекта позволит на территории Муниципального образования город Горячий Ключ, а также соседних районов:</a:t>
            </a:r>
          </a:p>
          <a:p>
            <a:pPr algn="just"/>
            <a:endParaRPr lang="ru-RU" sz="2700" b="1" dirty="0" smtClean="0"/>
          </a:p>
          <a:p>
            <a:pPr lvl="0" algn="just">
              <a:buFontTx/>
              <a:buChar char="-"/>
            </a:pPr>
            <a:r>
              <a:rPr lang="ru-RU" sz="2700" b="1" dirty="0" smtClean="0">
                <a:solidFill>
                  <a:schemeClr val="bg1"/>
                </a:solidFill>
              </a:rPr>
              <a:t>Сформировать запасы товарной продукции для страхования от изменений спроса;</a:t>
            </a:r>
          </a:p>
          <a:p>
            <a:pPr lvl="0" algn="just">
              <a:buFontTx/>
              <a:buChar char="-"/>
            </a:pPr>
            <a:endParaRPr lang="ru-RU" sz="2700" b="1" dirty="0" smtClean="0">
              <a:solidFill>
                <a:schemeClr val="bg1"/>
              </a:solidFill>
            </a:endParaRPr>
          </a:p>
          <a:p>
            <a:pPr lvl="0" algn="just">
              <a:buFontTx/>
              <a:buChar char="-"/>
            </a:pPr>
            <a:r>
              <a:rPr lang="ru-RU" sz="2700" b="1" dirty="0" smtClean="0"/>
              <a:t>Удовлетворить сформировавшийся спрос; </a:t>
            </a:r>
          </a:p>
          <a:p>
            <a:pPr lvl="0" algn="just">
              <a:buFontTx/>
              <a:buChar char="-"/>
            </a:pPr>
            <a:endParaRPr lang="ru-RU" sz="2700" b="1" dirty="0" smtClean="0"/>
          </a:p>
          <a:p>
            <a:pPr lvl="0" algn="just">
              <a:buFontTx/>
              <a:buChar char="-"/>
            </a:pPr>
            <a:r>
              <a:rPr lang="ru-RU" sz="2700" b="1" dirty="0" smtClean="0">
                <a:solidFill>
                  <a:schemeClr val="bg1"/>
                </a:solidFill>
              </a:rPr>
              <a:t>Выполнить функцию сглаживания цен и преобразования производственного ассортимента в торговый ассортимент товаров;</a:t>
            </a:r>
          </a:p>
          <a:p>
            <a:pPr lvl="0" algn="just">
              <a:buFontTx/>
              <a:buChar char="-"/>
            </a:pPr>
            <a:endParaRPr lang="ru-RU" sz="2700" b="1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2700" b="1" dirty="0" smtClean="0"/>
              <a:t>- Обеспечить поступление налоговых платежей в бюджеты всех уровней.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052736"/>
          <a:ext cx="8424936" cy="226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1846"/>
                <a:gridCol w="1743090"/>
              </a:tblGrid>
              <a:tr h="31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Показатель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Значение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IRR (номинальная годовая</a:t>
                      </a:r>
                      <a:r>
                        <a:rPr lang="ru-RU" sz="2000" b="1" dirty="0" smtClean="0">
                          <a:latin typeface="+mn-lt"/>
                          <a:ea typeface="Times New Roman"/>
                          <a:cs typeface="Calibri"/>
                        </a:rPr>
                        <a:t>), %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7,97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Дисконтированный срок </a:t>
                      </a:r>
                      <a:r>
                        <a:rPr lang="ru-RU" sz="2000" b="1" dirty="0" smtClean="0">
                          <a:latin typeface="+mn-lt"/>
                          <a:ea typeface="Times New Roman"/>
                          <a:cs typeface="Calibri"/>
                        </a:rPr>
                        <a:t>окупаемости, лет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6,0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Индекс прибыльности (PI)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1,16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Calibri"/>
                        </a:rPr>
                        <a:t>Чистый дисконтированный доход (NPV</a:t>
                      </a:r>
                      <a:r>
                        <a:rPr lang="ru-RU" sz="2000" b="1" dirty="0" smtClean="0">
                          <a:latin typeface="+mn-lt"/>
                          <a:ea typeface="Times New Roman"/>
                          <a:cs typeface="Calibri"/>
                        </a:rPr>
                        <a:t>), тыс.руб.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7 135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967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Эффективность реализации проекта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378904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Бюджетный эффект от реализации проекта</a:t>
            </a:r>
            <a:endParaRPr lang="ru-RU" sz="2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4437112"/>
          <a:ext cx="8424936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  <a:gridCol w="1656184"/>
              </a:tblGrid>
              <a:tr h="406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Чистый дисконтированный доход государства н.и. (общий бюджет), тыс. руб.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23 576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8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Times New Roman"/>
                        </a:rPr>
                        <a:t>Чистый дисконтированный доход государства н.и. (краевой бюджет), тыс. руб.</a:t>
                      </a: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12 607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Месторасположение объекта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84249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700" b="1" dirty="0" smtClean="0">
                <a:solidFill>
                  <a:schemeClr val="bg1"/>
                </a:solidFill>
              </a:rPr>
              <a:t>Объект будет построен на земельном участке с кадастровым номером: 23:41:1016001:1793;</a:t>
            </a:r>
          </a:p>
          <a:p>
            <a:pPr algn="just">
              <a:buFontTx/>
              <a:buChar char="-"/>
            </a:pPr>
            <a:r>
              <a:rPr lang="ru-RU" sz="2700" b="1" dirty="0" smtClean="0"/>
              <a:t>Тип участка: земельный участок; категория земель: Земли населённых пунктов;</a:t>
            </a:r>
          </a:p>
          <a:p>
            <a:pPr algn="just">
              <a:buFontTx/>
              <a:buChar char="-"/>
            </a:pPr>
            <a:r>
              <a:rPr lang="ru-RU" sz="2700" b="1" dirty="0" smtClean="0">
                <a:solidFill>
                  <a:schemeClr val="bg1"/>
                </a:solidFill>
              </a:rPr>
              <a:t>Разрешенное использование: для иных видов использования, характерных для населенных пунктов;</a:t>
            </a:r>
          </a:p>
          <a:p>
            <a:pPr algn="just">
              <a:buFontTx/>
              <a:buChar char="-"/>
            </a:pPr>
            <a:r>
              <a:rPr lang="ru-RU" sz="2700" b="1" dirty="0" smtClean="0"/>
              <a:t>Кадастровая стоимость: 7 606 940,6 руб.; </a:t>
            </a:r>
          </a:p>
          <a:p>
            <a:pPr algn="just">
              <a:buFontTx/>
              <a:buChar char="-"/>
            </a:pPr>
            <a:r>
              <a:rPr lang="ru-RU" sz="2700" b="1" dirty="0" smtClean="0">
                <a:solidFill>
                  <a:schemeClr val="bg1"/>
                </a:solidFill>
              </a:rPr>
              <a:t>Уточненная площадь: 9 071 кв.м.;</a:t>
            </a:r>
          </a:p>
          <a:p>
            <a:pPr lvl="0" algn="just">
              <a:buFontTx/>
              <a:buChar char="-"/>
            </a:pPr>
            <a:r>
              <a:rPr lang="ru-RU" sz="2700" b="1" dirty="0" smtClean="0"/>
              <a:t> Адрес: г. Горячий Ключ, переулок Промышленный, 7</a:t>
            </a:r>
          </a:p>
          <a:p>
            <a:pPr algn="just"/>
            <a:r>
              <a:rPr lang="ru-RU" sz="2700" b="1" dirty="0" smtClean="0">
                <a:solidFill>
                  <a:schemeClr val="bg1"/>
                </a:solidFill>
              </a:rPr>
              <a:t>- Собственник: Муниципальное образование город Горячий Ключ</a:t>
            </a:r>
          </a:p>
          <a:p>
            <a:pPr algn="just"/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Участок проекта на «</a:t>
            </a:r>
            <a:r>
              <a:rPr lang="ru-RU" sz="2800" b="1" dirty="0" err="1" smtClean="0"/>
              <a:t>Яндекс.Картах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pic>
        <p:nvPicPr>
          <p:cNvPr id="1026" name="Picture 2" descr="C:\Users\user\Downloads\260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297863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ownloads\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user\Downloads\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9208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Участок проекта на </a:t>
            </a:r>
            <a:r>
              <a:rPr lang="ru-RU" sz="2800" b="1" dirty="0" err="1" smtClean="0"/>
              <a:t>космоснимке</a:t>
            </a:r>
            <a:r>
              <a:rPr lang="ru-RU" sz="2800" b="1" dirty="0" smtClean="0"/>
              <a:t> «</a:t>
            </a:r>
            <a:r>
              <a:rPr lang="en-US" sz="2800" b="1" dirty="0" smtClean="0"/>
              <a:t>Google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609</Words>
  <Application>Microsoft Office PowerPoint</Application>
  <PresentationFormat>Экран (4:3)</PresentationFormat>
  <Paragraphs>167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30</cp:revision>
  <dcterms:created xsi:type="dcterms:W3CDTF">2021-05-13T22:07:25Z</dcterms:created>
  <dcterms:modified xsi:type="dcterms:W3CDTF">2021-05-31T23:45:25Z</dcterms:modified>
</cp:coreProperties>
</file>